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
      <p:font typeface="Lato"/>
      <p:regular r:id="rId25"/>
      <p:bold r:id="rId26"/>
      <p:italic r:id="rId27"/>
      <p:boldItalic r:id="rId28"/>
    </p:embeddedFont>
    <p:embeddedFont>
      <p:font typeface="Montserrat"/>
      <p:regular r:id="rId29"/>
      <p:bold r:id="rId30"/>
      <p:italic r:id="rId31"/>
      <p:boldItalic r:id="rId32"/>
    </p:embeddedFont>
    <p:embeddedFont>
      <p:font typeface="Open Sans SemiBold"/>
      <p:regular r:id="rId33"/>
      <p:bold r:id="rId34"/>
      <p:italic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OpenSansSemiBold-regular.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OpenSansSemiBold-italic.fntdata"/><Relationship Id="rId12" Type="http://schemas.openxmlformats.org/officeDocument/2006/relationships/slide" Target="slides/slide7.xml"/><Relationship Id="rId34" Type="http://schemas.openxmlformats.org/officeDocument/2006/relationships/font" Target="fonts/OpenSansSemiBold-bold.fntdata"/><Relationship Id="rId15" Type="http://schemas.openxmlformats.org/officeDocument/2006/relationships/slide" Target="slides/slide10.xml"/><Relationship Id="rId37" Type="http://schemas.openxmlformats.org/officeDocument/2006/relationships/font" Target="fonts/OpenSans-regular.fntdata"/><Relationship Id="rId14" Type="http://schemas.openxmlformats.org/officeDocument/2006/relationships/slide" Target="slides/slide9.xml"/><Relationship Id="rId36" Type="http://schemas.openxmlformats.org/officeDocument/2006/relationships/font" Target="fonts/OpenSansSemiBold-boldItalic.fntdata"/><Relationship Id="rId17" Type="http://schemas.openxmlformats.org/officeDocument/2006/relationships/slide" Target="slides/slide12.xml"/><Relationship Id="rId39" Type="http://schemas.openxmlformats.org/officeDocument/2006/relationships/font" Target="fonts/OpenSans-italic.fntdata"/><Relationship Id="rId16" Type="http://schemas.openxmlformats.org/officeDocument/2006/relationships/slide" Target="slides/slide11.xml"/><Relationship Id="rId38" Type="http://schemas.openxmlformats.org/officeDocument/2006/relationships/font" Target="fonts/Open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perswithcode.com/method/pointne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perswithcode.com/method/pointnet" TargetMode="External"/><Relationship Id="rId3" Type="http://schemas.openxmlformats.org/officeDocument/2006/relationships/hyperlink" Target="https://medium.com/spatial-data-science/what-is-lidar-point-cloud-data-a547ed29edf5"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perswithcode.com/method/pointnet"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_py5pcMfHoc"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60431e0dc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60431e0dc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9b525c5c8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9b525c5c8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9b525c5c8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9b525c5c8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68ee89151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68ee89151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TriMesh - Triangular Mesh is type of polygon mesh. </a:t>
            </a:r>
            <a:endParaRPr/>
          </a:p>
          <a:p>
            <a:pPr indent="0" lvl="0" marL="0" rtl="0" algn="l">
              <a:spcBef>
                <a:spcPts val="0"/>
              </a:spcBef>
              <a:spcAft>
                <a:spcPts val="0"/>
              </a:spcAft>
              <a:buNone/>
            </a:pPr>
            <a:r>
              <a:rPr lang="en"/>
              <a:t>Colab Notebook to try TriMesh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9b525c5c8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9b525c5c8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9b525c5c89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9b525c5c89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7b6a77e8f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b6a77e8f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eebfdace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eebfdace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60431e0dc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0431e0dc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PointCloud - a raw 3D scan format.</a:t>
            </a:r>
            <a:endParaRPr/>
          </a:p>
          <a:p>
            <a:pPr indent="0" lvl="0" marL="0" rtl="0" algn="l">
              <a:spcBef>
                <a:spcPts val="0"/>
              </a:spcBef>
              <a:spcAft>
                <a:spcPts val="0"/>
              </a:spcAft>
              <a:buNone/>
            </a:pPr>
            <a:r>
              <a:rPr lang="en"/>
              <a:t>Polygon Mesh</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https://paperswithcode.com/method/pointnet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a:solidFill>
                  <a:srgbClr val="030303"/>
                </a:solidFill>
                <a:latin typeface="Roboto"/>
                <a:ea typeface="Roboto"/>
                <a:cs typeface="Roboto"/>
                <a:sym typeface="Roboto"/>
              </a:rPr>
              <a:t>Point cloud is an important type of geometric data structure. They are simple and unified structures that avoid the combinatorial irregularities and complexities of meshes. These properties make point clouds widely used for 3D reconstruction or visual understanding applications, such as AR, autonomous driving, and robotics. This course will teach how we apply deep learning methods to point cloud data. We will cover the following topics in this short course and will end with some open problems.</a:t>
            </a:r>
            <a:endParaRPr sz="1050">
              <a:solidFill>
                <a:srgbClr val="030303"/>
              </a:solidFill>
              <a:latin typeface="Roboto"/>
              <a:ea typeface="Roboto"/>
              <a:cs typeface="Roboto"/>
              <a:sym typeface="Roboto"/>
            </a:endParaRPr>
          </a:p>
          <a:p>
            <a:pPr indent="0" lvl="0" marL="0" rtl="0" algn="l">
              <a:spcBef>
                <a:spcPts val="0"/>
              </a:spcBef>
              <a:spcAft>
                <a:spcPts val="0"/>
              </a:spcAft>
              <a:buNone/>
            </a:pPr>
            <a:r>
              <a:t/>
            </a:r>
            <a:endParaRPr sz="1050">
              <a:solidFill>
                <a:srgbClr val="030303"/>
              </a:solidFill>
              <a:latin typeface="Roboto"/>
              <a:ea typeface="Roboto"/>
              <a:cs typeface="Roboto"/>
              <a:sym typeface="Roboto"/>
            </a:endParaRPr>
          </a:p>
          <a:p>
            <a:pPr indent="0" lvl="0" marL="0" rtl="0" algn="l">
              <a:spcBef>
                <a:spcPts val="0"/>
              </a:spcBef>
              <a:spcAft>
                <a:spcPts val="0"/>
              </a:spcAft>
              <a:buNone/>
            </a:pPr>
            <a:r>
              <a:rPr lang="en" sz="1050">
                <a:solidFill>
                  <a:srgbClr val="030303"/>
                </a:solidFill>
                <a:latin typeface="Roboto"/>
                <a:ea typeface="Roboto"/>
                <a:cs typeface="Roboto"/>
                <a:sym typeface="Roboto"/>
              </a:rPr>
              <a:t>• Basic neural architectures to process point cloud as input or to generate point cloud as output</a:t>
            </a:r>
            <a:endParaRPr sz="1050">
              <a:solidFill>
                <a:srgbClr val="030303"/>
              </a:solidFill>
              <a:latin typeface="Roboto"/>
              <a:ea typeface="Roboto"/>
              <a:cs typeface="Roboto"/>
              <a:sym typeface="Roboto"/>
            </a:endParaRPr>
          </a:p>
          <a:p>
            <a:pPr indent="0" lvl="0" marL="0" rtl="0" algn="l">
              <a:spcBef>
                <a:spcPts val="0"/>
              </a:spcBef>
              <a:spcAft>
                <a:spcPts val="0"/>
              </a:spcAft>
              <a:buNone/>
            </a:pPr>
            <a:r>
              <a:rPr lang="en" sz="1050">
                <a:solidFill>
                  <a:srgbClr val="030303"/>
                </a:solidFill>
                <a:latin typeface="Roboto"/>
                <a:ea typeface="Roboto"/>
                <a:cs typeface="Roboto"/>
                <a:sym typeface="Roboto"/>
              </a:rPr>
              <a:t>• Scene-level understanding of static and dynamic point clouds</a:t>
            </a:r>
            <a:endParaRPr sz="1050">
              <a:solidFill>
                <a:srgbClr val="030303"/>
              </a:solidFill>
              <a:latin typeface="Roboto"/>
              <a:ea typeface="Roboto"/>
              <a:cs typeface="Roboto"/>
              <a:sym typeface="Roboto"/>
            </a:endParaRPr>
          </a:p>
          <a:p>
            <a:pPr indent="0" lvl="0" marL="0" rtl="0" algn="l">
              <a:spcBef>
                <a:spcPts val="0"/>
              </a:spcBef>
              <a:spcAft>
                <a:spcPts val="0"/>
              </a:spcAft>
              <a:buNone/>
            </a:pPr>
            <a:r>
              <a:rPr lang="en" sz="1050">
                <a:solidFill>
                  <a:srgbClr val="030303"/>
                </a:solidFill>
                <a:latin typeface="Roboto"/>
                <a:ea typeface="Roboto"/>
                <a:cs typeface="Roboto"/>
                <a:sym typeface="Roboto"/>
              </a:rPr>
              <a:t>• Point cloud based inverse graphics</a:t>
            </a:r>
            <a:endParaRPr sz="1050">
              <a:solidFill>
                <a:srgbClr val="030303"/>
              </a:solidFill>
              <a:latin typeface="Roboto"/>
              <a:ea typeface="Roboto"/>
              <a:cs typeface="Roboto"/>
              <a:sym typeface="Roboto"/>
            </a:endParaRPr>
          </a:p>
          <a:p>
            <a:pPr indent="0" lvl="0" marL="0" rtl="0" algn="l">
              <a:spcBef>
                <a:spcPts val="0"/>
              </a:spcBef>
              <a:spcAft>
                <a:spcPts val="0"/>
              </a:spcAft>
              <a:buNone/>
            </a:pPr>
            <a:r>
              <a:rPr lang="en" sz="1050">
                <a:solidFill>
                  <a:srgbClr val="030303"/>
                </a:solidFill>
                <a:latin typeface="Roboto"/>
                <a:ea typeface="Roboto"/>
                <a:cs typeface="Roboto"/>
                <a:sym typeface="Roboto"/>
              </a:rPr>
              <a:t>• Learning to convert point cloud to other 3D representations</a:t>
            </a:r>
            <a:endParaRPr sz="1050">
              <a:solidFill>
                <a:srgbClr val="030303"/>
              </a:solidFill>
              <a:latin typeface="Roboto"/>
              <a:ea typeface="Roboto"/>
              <a:cs typeface="Roboto"/>
              <a:sym typeface="Roboto"/>
            </a:endParaRPr>
          </a:p>
          <a:p>
            <a:pPr indent="0" lvl="0" marL="0" rtl="0" algn="l">
              <a:spcBef>
                <a:spcPts val="0"/>
              </a:spcBef>
              <a:spcAft>
                <a:spcPts val="0"/>
              </a:spcAft>
              <a:buNone/>
            </a:pPr>
            <a:r>
              <a:rPr lang="en" sz="1050">
                <a:solidFill>
                  <a:srgbClr val="030303"/>
                </a:solidFill>
                <a:latin typeface="Roboto"/>
                <a:ea typeface="Roboto"/>
                <a:cs typeface="Roboto"/>
                <a:sym typeface="Roboto"/>
              </a:rPr>
              <a:t>• Learning to map point cloud with data in other modalities (images, languages)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75ad3c60c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75ad3c60c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PointCloud - a raw 3D scan format.</a:t>
            </a:r>
            <a:endParaRPr/>
          </a:p>
          <a:p>
            <a:pPr indent="0" lvl="0" marL="0" rtl="0" algn="l">
              <a:spcBef>
                <a:spcPts val="0"/>
              </a:spcBef>
              <a:spcAft>
                <a:spcPts val="0"/>
              </a:spcAft>
              <a:buNone/>
            </a:pPr>
            <a:r>
              <a:rPr lang="en"/>
              <a:t>Polygon Mesh</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https://paperswithcode.com/method/pointnet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iPhone 12 has LiDAR scanner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3"/>
              </a:rPr>
              <a:t>https://medium.com/spatial-data-science/what-is-lidar-point-cloud-data-a547ed29edf5</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https://www.kaggle.com/datasets/kmader/point-cloud-segmentation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767f8f4ec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767f8f4ec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60431e0dc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0431e0dc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chemeClr val="dk1"/>
                </a:solidFill>
                <a:highlight>
                  <a:srgbClr val="FFFFFF"/>
                </a:highlight>
                <a:latin typeface="Montserrat"/>
                <a:ea typeface="Montserrat"/>
                <a:cs typeface="Montserrat"/>
                <a:sym typeface="Montserrat"/>
              </a:rPr>
              <a:t>Common point cloud formats include PTS, PTX, XYZ, E57, PLY and LAS. </a:t>
            </a:r>
            <a:endParaRPr sz="13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a:solidFill>
                  <a:schemeClr val="dk1"/>
                </a:solidFill>
              </a:rPr>
              <a:t>Colab Notebook to show different point cloud formats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9b525c5c8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9b525c5c8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PointCloud - a raw 3D scan format.</a:t>
            </a:r>
            <a:endParaRPr/>
          </a:p>
          <a:p>
            <a:pPr indent="0" lvl="0" marL="0" rtl="0" algn="l">
              <a:spcBef>
                <a:spcPts val="0"/>
              </a:spcBef>
              <a:spcAft>
                <a:spcPts val="0"/>
              </a:spcAft>
              <a:buNone/>
            </a:pPr>
            <a:r>
              <a:rPr lang="en"/>
              <a:t>Polygon Mesh</a:t>
            </a:r>
            <a:endParaRPr/>
          </a:p>
          <a:p>
            <a:pPr indent="0" lvl="0" marL="0" rtl="0" algn="l">
              <a:spcBef>
                <a:spcPts val="0"/>
              </a:spcBef>
              <a:spcAft>
                <a:spcPts val="0"/>
              </a:spcAft>
              <a:buNone/>
            </a:pPr>
            <a:r>
              <a:rPr lang="en" u="sng">
                <a:solidFill>
                  <a:schemeClr val="hlink"/>
                </a:solidFill>
                <a:hlinkClick r:id="rId2"/>
              </a:rPr>
              <a:t>https://paperswithcode.com/method/pointnet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 Point clouds are simple and unified structures that avoid the combinatorial irregularities and complexities of meshes, and thus are easier to learn from.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68ee8915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68ee8915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https://www.youtube.com/watch?v=_py5pcMfHoc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7a933d31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a933d31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Classification Network</a:t>
            </a:r>
            <a:r>
              <a:rPr lang="en"/>
              <a:t>: To classify object Chair , Mug , Table etc.  Max Pool </a:t>
            </a:r>
            <a:r>
              <a:rPr lang="en"/>
              <a:t>Symmetry Function for Unordered Input</a:t>
            </a:r>
            <a:r>
              <a:rPr lang="en"/>
              <a:t> solves the problem of unordered points.</a:t>
            </a:r>
            <a:endParaRPr/>
          </a:p>
          <a:p>
            <a:pPr indent="0" lvl="0" marL="0" rtl="0" algn="l">
              <a:spcBef>
                <a:spcPts val="0"/>
              </a:spcBef>
              <a:spcAft>
                <a:spcPts val="0"/>
              </a:spcAft>
              <a:buNone/>
            </a:pPr>
            <a:r>
              <a:rPr b="1" lang="en"/>
              <a:t>Segmentation Network</a:t>
            </a:r>
            <a:r>
              <a:rPr lang="en"/>
              <a:t>: Labels each point as semantic label , identifies parts. Feed Global and local features to capture interaction among points.</a:t>
            </a:r>
            <a:endParaRPr/>
          </a:p>
          <a:p>
            <a:pPr indent="0" lvl="0" marL="0" rtl="0" algn="l">
              <a:spcBef>
                <a:spcPts val="0"/>
              </a:spcBef>
              <a:spcAft>
                <a:spcPts val="0"/>
              </a:spcAft>
              <a:buNone/>
            </a:pPr>
            <a:r>
              <a:rPr b="1" lang="en"/>
              <a:t>T-Net</a:t>
            </a:r>
            <a:r>
              <a:rPr lang="en"/>
              <a:t>: Solves the </a:t>
            </a:r>
            <a:r>
              <a:rPr lang="en"/>
              <a:t>problem of Invariance under transformations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https://www.youtube.com/watch?v=_py5pcMfHoc</a:t>
            </a: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1039" l="0" r="3975" t="0"/>
          <a:stretch/>
        </p:blipFill>
        <p:spPr>
          <a:xfrm>
            <a:off x="6849950" y="1892475"/>
            <a:ext cx="2294050" cy="3251025"/>
          </a:xfrm>
          <a:prstGeom prst="rect">
            <a:avLst/>
          </a:prstGeom>
          <a:noFill/>
          <a:ln>
            <a:noFill/>
          </a:ln>
        </p:spPr>
      </p:pic>
      <p:sp>
        <p:nvSpPr>
          <p:cNvPr id="11" name="Google Shape;11;p2"/>
          <p:cNvSpPr txBox="1"/>
          <p:nvPr>
            <p:ph type="ctrTitle"/>
          </p:nvPr>
        </p:nvSpPr>
        <p:spPr>
          <a:xfrm>
            <a:off x="464100" y="1557943"/>
            <a:ext cx="4995300" cy="1295400"/>
          </a:xfrm>
          <a:prstGeom prst="rect">
            <a:avLst/>
          </a:prstGeom>
        </p:spPr>
        <p:txBody>
          <a:bodyPr anchorCtr="0" anchor="b" bIns="91425" lIns="91425" spcFirstLastPara="1" rIns="91425" wrap="square" tIns="91425">
            <a:noAutofit/>
          </a:bodyPr>
          <a:lstStyle>
            <a:lvl1pPr lvl="0">
              <a:spcBef>
                <a:spcPts val="0"/>
              </a:spcBef>
              <a:spcAft>
                <a:spcPts val="0"/>
              </a:spcAft>
              <a:buClr>
                <a:srgbClr val="15263D"/>
              </a:buClr>
              <a:buSzPts val="3600"/>
              <a:buFont typeface="Open Sans"/>
              <a:buNone/>
              <a:defRPr b="1" sz="3600">
                <a:solidFill>
                  <a:srgbClr val="15263D"/>
                </a:solidFill>
                <a:latin typeface="Open Sans"/>
                <a:ea typeface="Open Sans"/>
                <a:cs typeface="Open Sans"/>
                <a:sym typeface="Open Sans"/>
              </a:defRPr>
            </a:lvl1pPr>
            <a:lvl2pPr lvl="1">
              <a:spcBef>
                <a:spcPts val="0"/>
              </a:spcBef>
              <a:spcAft>
                <a:spcPts val="0"/>
              </a:spcAft>
              <a:buSzPts val="5200"/>
              <a:buFont typeface="Open Sans"/>
              <a:buNone/>
              <a:defRPr b="1" sz="5200">
                <a:latin typeface="Open Sans"/>
                <a:ea typeface="Open Sans"/>
                <a:cs typeface="Open Sans"/>
                <a:sym typeface="Open Sans"/>
              </a:defRPr>
            </a:lvl2pPr>
            <a:lvl3pPr lvl="2">
              <a:spcBef>
                <a:spcPts val="0"/>
              </a:spcBef>
              <a:spcAft>
                <a:spcPts val="0"/>
              </a:spcAft>
              <a:buSzPts val="5200"/>
              <a:buFont typeface="Open Sans"/>
              <a:buNone/>
              <a:defRPr b="1" sz="5200">
                <a:latin typeface="Open Sans"/>
                <a:ea typeface="Open Sans"/>
                <a:cs typeface="Open Sans"/>
                <a:sym typeface="Open Sans"/>
              </a:defRPr>
            </a:lvl3pPr>
            <a:lvl4pPr lvl="3">
              <a:spcBef>
                <a:spcPts val="0"/>
              </a:spcBef>
              <a:spcAft>
                <a:spcPts val="0"/>
              </a:spcAft>
              <a:buSzPts val="5200"/>
              <a:buFont typeface="Open Sans"/>
              <a:buNone/>
              <a:defRPr b="1" sz="5200">
                <a:latin typeface="Open Sans"/>
                <a:ea typeface="Open Sans"/>
                <a:cs typeface="Open Sans"/>
                <a:sym typeface="Open Sans"/>
              </a:defRPr>
            </a:lvl4pPr>
            <a:lvl5pPr lvl="4">
              <a:spcBef>
                <a:spcPts val="0"/>
              </a:spcBef>
              <a:spcAft>
                <a:spcPts val="0"/>
              </a:spcAft>
              <a:buSzPts val="5200"/>
              <a:buFont typeface="Open Sans"/>
              <a:buNone/>
              <a:defRPr b="1" sz="5200">
                <a:latin typeface="Open Sans"/>
                <a:ea typeface="Open Sans"/>
                <a:cs typeface="Open Sans"/>
                <a:sym typeface="Open Sans"/>
              </a:defRPr>
            </a:lvl5pPr>
            <a:lvl6pPr lvl="5">
              <a:spcBef>
                <a:spcPts val="0"/>
              </a:spcBef>
              <a:spcAft>
                <a:spcPts val="0"/>
              </a:spcAft>
              <a:buSzPts val="5200"/>
              <a:buFont typeface="Open Sans"/>
              <a:buNone/>
              <a:defRPr b="1" sz="5200">
                <a:latin typeface="Open Sans"/>
                <a:ea typeface="Open Sans"/>
                <a:cs typeface="Open Sans"/>
                <a:sym typeface="Open Sans"/>
              </a:defRPr>
            </a:lvl6pPr>
            <a:lvl7pPr lvl="6">
              <a:spcBef>
                <a:spcPts val="0"/>
              </a:spcBef>
              <a:spcAft>
                <a:spcPts val="0"/>
              </a:spcAft>
              <a:buSzPts val="5200"/>
              <a:buFont typeface="Open Sans"/>
              <a:buNone/>
              <a:defRPr b="1" sz="5200">
                <a:latin typeface="Open Sans"/>
                <a:ea typeface="Open Sans"/>
                <a:cs typeface="Open Sans"/>
                <a:sym typeface="Open Sans"/>
              </a:defRPr>
            </a:lvl7pPr>
            <a:lvl8pPr lvl="7">
              <a:spcBef>
                <a:spcPts val="0"/>
              </a:spcBef>
              <a:spcAft>
                <a:spcPts val="0"/>
              </a:spcAft>
              <a:buSzPts val="5200"/>
              <a:buFont typeface="Open Sans"/>
              <a:buNone/>
              <a:defRPr b="1" sz="5200">
                <a:latin typeface="Open Sans"/>
                <a:ea typeface="Open Sans"/>
                <a:cs typeface="Open Sans"/>
                <a:sym typeface="Open Sans"/>
              </a:defRPr>
            </a:lvl8pPr>
            <a:lvl9pPr lvl="8">
              <a:spcBef>
                <a:spcPts val="0"/>
              </a:spcBef>
              <a:spcAft>
                <a:spcPts val="0"/>
              </a:spcAft>
              <a:buSzPts val="5200"/>
              <a:buFont typeface="Open Sans"/>
              <a:buNone/>
              <a:defRPr b="1" sz="5200">
                <a:latin typeface="Open Sans"/>
                <a:ea typeface="Open Sans"/>
                <a:cs typeface="Open Sans"/>
                <a:sym typeface="Open Sans"/>
              </a:defRPr>
            </a:lvl9pPr>
          </a:lstStyle>
          <a:p/>
        </p:txBody>
      </p:sp>
      <p:sp>
        <p:nvSpPr>
          <p:cNvPr id="12" name="Google Shape;12;p2"/>
          <p:cNvSpPr txBox="1"/>
          <p:nvPr>
            <p:ph idx="1" type="subTitle"/>
          </p:nvPr>
        </p:nvSpPr>
        <p:spPr>
          <a:xfrm>
            <a:off x="464100" y="2853349"/>
            <a:ext cx="6302400" cy="437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Lato"/>
              <a:buNone/>
              <a:defRPr>
                <a:latin typeface="Lato"/>
                <a:ea typeface="Lato"/>
                <a:cs typeface="Lato"/>
                <a:sym typeface="Lato"/>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4" name="Google Shape;14;p2"/>
          <p:cNvPicPr preferRelativeResize="0"/>
          <p:nvPr/>
        </p:nvPicPr>
        <p:blipFill>
          <a:blip r:embed="rId3">
            <a:alphaModFix/>
          </a:blip>
          <a:stretch>
            <a:fillRect/>
          </a:stretch>
        </p:blipFill>
        <p:spPr>
          <a:xfrm>
            <a:off x="534550" y="389425"/>
            <a:ext cx="1921125" cy="437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6" name="Google Shape;5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72350" y="1981150"/>
            <a:ext cx="6358500" cy="67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5263D"/>
              </a:buClr>
              <a:buSzPts val="3200"/>
              <a:buFont typeface="Open Sans"/>
              <a:buNone/>
              <a:defRPr b="1" sz="3200">
                <a:solidFill>
                  <a:srgbClr val="15263D"/>
                </a:solidFill>
                <a:latin typeface="Open Sans"/>
                <a:ea typeface="Open Sans"/>
                <a:cs typeface="Open Sans"/>
                <a:sym typeface="Open Sans"/>
              </a:defRPr>
            </a:lvl1pPr>
            <a:lvl2pPr lvl="1" rtl="0">
              <a:spcBef>
                <a:spcPts val="0"/>
              </a:spcBef>
              <a:spcAft>
                <a:spcPts val="0"/>
              </a:spcAft>
              <a:buSzPts val="2800"/>
              <a:buFont typeface="Open Sans SemiBold"/>
              <a:buNone/>
              <a:defRPr>
                <a:latin typeface="Open Sans SemiBold"/>
                <a:ea typeface="Open Sans SemiBold"/>
                <a:cs typeface="Open Sans SemiBold"/>
                <a:sym typeface="Open Sans SemiBold"/>
              </a:defRPr>
            </a:lvl2pPr>
            <a:lvl3pPr lvl="2" rtl="0">
              <a:spcBef>
                <a:spcPts val="0"/>
              </a:spcBef>
              <a:spcAft>
                <a:spcPts val="0"/>
              </a:spcAft>
              <a:buSzPts val="2800"/>
              <a:buFont typeface="Open Sans SemiBold"/>
              <a:buNone/>
              <a:defRPr>
                <a:latin typeface="Open Sans SemiBold"/>
                <a:ea typeface="Open Sans SemiBold"/>
                <a:cs typeface="Open Sans SemiBold"/>
                <a:sym typeface="Open Sans SemiBold"/>
              </a:defRPr>
            </a:lvl3pPr>
            <a:lvl4pPr lvl="3" rtl="0">
              <a:spcBef>
                <a:spcPts val="0"/>
              </a:spcBef>
              <a:spcAft>
                <a:spcPts val="0"/>
              </a:spcAft>
              <a:buSzPts val="2800"/>
              <a:buFont typeface="Open Sans SemiBold"/>
              <a:buNone/>
              <a:defRPr>
                <a:latin typeface="Open Sans SemiBold"/>
                <a:ea typeface="Open Sans SemiBold"/>
                <a:cs typeface="Open Sans SemiBold"/>
                <a:sym typeface="Open Sans SemiBold"/>
              </a:defRPr>
            </a:lvl4pPr>
            <a:lvl5pPr lvl="4" rtl="0">
              <a:spcBef>
                <a:spcPts val="0"/>
              </a:spcBef>
              <a:spcAft>
                <a:spcPts val="0"/>
              </a:spcAft>
              <a:buSzPts val="2800"/>
              <a:buFont typeface="Open Sans SemiBold"/>
              <a:buNone/>
              <a:defRPr>
                <a:latin typeface="Open Sans SemiBold"/>
                <a:ea typeface="Open Sans SemiBold"/>
                <a:cs typeface="Open Sans SemiBold"/>
                <a:sym typeface="Open Sans SemiBold"/>
              </a:defRPr>
            </a:lvl5pPr>
            <a:lvl6pPr lvl="5" rtl="0">
              <a:spcBef>
                <a:spcPts val="0"/>
              </a:spcBef>
              <a:spcAft>
                <a:spcPts val="0"/>
              </a:spcAft>
              <a:buSzPts val="2800"/>
              <a:buFont typeface="Open Sans SemiBold"/>
              <a:buNone/>
              <a:defRPr>
                <a:latin typeface="Open Sans SemiBold"/>
                <a:ea typeface="Open Sans SemiBold"/>
                <a:cs typeface="Open Sans SemiBold"/>
                <a:sym typeface="Open Sans SemiBold"/>
              </a:defRPr>
            </a:lvl6pPr>
            <a:lvl7pPr lvl="6" rtl="0">
              <a:spcBef>
                <a:spcPts val="0"/>
              </a:spcBef>
              <a:spcAft>
                <a:spcPts val="0"/>
              </a:spcAft>
              <a:buSzPts val="2800"/>
              <a:buFont typeface="Open Sans SemiBold"/>
              <a:buNone/>
              <a:defRPr>
                <a:latin typeface="Open Sans SemiBold"/>
                <a:ea typeface="Open Sans SemiBold"/>
                <a:cs typeface="Open Sans SemiBold"/>
                <a:sym typeface="Open Sans SemiBold"/>
              </a:defRPr>
            </a:lvl7pPr>
            <a:lvl8pPr lvl="7" rtl="0">
              <a:spcBef>
                <a:spcPts val="0"/>
              </a:spcBef>
              <a:spcAft>
                <a:spcPts val="0"/>
              </a:spcAft>
              <a:buSzPts val="2800"/>
              <a:buFont typeface="Open Sans SemiBold"/>
              <a:buNone/>
              <a:defRPr>
                <a:latin typeface="Open Sans SemiBold"/>
                <a:ea typeface="Open Sans SemiBold"/>
                <a:cs typeface="Open Sans SemiBold"/>
                <a:sym typeface="Open Sans SemiBold"/>
              </a:defRPr>
            </a:lvl8pPr>
            <a:lvl9pPr lvl="8" rtl="0">
              <a:spcBef>
                <a:spcPts val="0"/>
              </a:spcBef>
              <a:spcAft>
                <a:spcPts val="0"/>
              </a:spcAft>
              <a:buSzPts val="2800"/>
              <a:buFont typeface="Open Sans SemiBold"/>
              <a:buNone/>
              <a:defRPr>
                <a:latin typeface="Open Sans SemiBold"/>
                <a:ea typeface="Open Sans SemiBold"/>
                <a:cs typeface="Open Sans SemiBold"/>
                <a:sym typeface="Open Sans SemiBold"/>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3"/>
          <p:cNvSpPr/>
          <p:nvPr/>
        </p:nvSpPr>
        <p:spPr>
          <a:xfrm>
            <a:off x="619250" y="1743475"/>
            <a:ext cx="144300" cy="144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rot="5400000">
            <a:off x="-119800" y="764275"/>
            <a:ext cx="1622400" cy="71700"/>
          </a:xfrm>
          <a:prstGeom prst="roundRect">
            <a:avLst>
              <a:gd fmla="val 50000" name="adj"/>
            </a:avLst>
          </a:prstGeom>
          <a:solidFill>
            <a:srgbClr val="1526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 name="Google Shape;20;p3"/>
          <p:cNvPicPr preferRelativeResize="0"/>
          <p:nvPr/>
        </p:nvPicPr>
        <p:blipFill rotWithShape="1">
          <a:blip r:embed="rId2">
            <a:alphaModFix/>
          </a:blip>
          <a:srcRect b="37553" l="0" r="27023" t="-1041"/>
          <a:stretch/>
        </p:blipFill>
        <p:spPr>
          <a:xfrm>
            <a:off x="6106500" y="2381100"/>
            <a:ext cx="3037500" cy="2762401"/>
          </a:xfrm>
          <a:prstGeom prst="rect">
            <a:avLst/>
          </a:prstGeom>
          <a:noFill/>
          <a:ln>
            <a:noFill/>
          </a:ln>
        </p:spPr>
      </p:pic>
      <p:sp>
        <p:nvSpPr>
          <p:cNvPr id="21" name="Google Shape;21;p3"/>
          <p:cNvSpPr txBox="1"/>
          <p:nvPr>
            <p:ph idx="1" type="subTitle"/>
          </p:nvPr>
        </p:nvSpPr>
        <p:spPr>
          <a:xfrm>
            <a:off x="503075" y="2706050"/>
            <a:ext cx="4156500" cy="49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Lato"/>
              <a:buNone/>
              <a:defRPr>
                <a:latin typeface="Lato"/>
                <a:ea typeface="Lato"/>
                <a:cs typeface="Lato"/>
                <a:sym typeface="Lato"/>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txBox="1"/>
          <p:nvPr>
            <p:ph type="title"/>
          </p:nvPr>
        </p:nvSpPr>
        <p:spPr>
          <a:xfrm>
            <a:off x="387900" y="3801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
        <p:nvSpPr>
          <p:cNvPr id="24" name="Google Shape;24;p4"/>
          <p:cNvSpPr txBox="1"/>
          <p:nvPr>
            <p:ph idx="1" type="body"/>
          </p:nvPr>
        </p:nvSpPr>
        <p:spPr>
          <a:xfrm>
            <a:off x="387900" y="1152475"/>
            <a:ext cx="6819300" cy="3416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6" name="Google Shape;26;p4"/>
          <p:cNvPicPr preferRelativeResize="0"/>
          <p:nvPr/>
        </p:nvPicPr>
        <p:blipFill rotWithShape="1">
          <a:blip r:embed="rId2">
            <a:alphaModFix/>
          </a:blip>
          <a:srcRect b="0" l="37099" r="0" t="0"/>
          <a:stretch/>
        </p:blipFill>
        <p:spPr>
          <a:xfrm>
            <a:off x="0" y="594823"/>
            <a:ext cx="326600" cy="6857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idx="1" type="body"/>
          </p:nvPr>
        </p:nvSpPr>
        <p:spPr>
          <a:xfrm>
            <a:off x="3879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5"/>
          <p:cNvSpPr txBox="1"/>
          <p:nvPr>
            <p:ph type="title"/>
          </p:nvPr>
        </p:nvSpPr>
        <p:spPr>
          <a:xfrm>
            <a:off x="387900" y="3801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pic>
        <p:nvPicPr>
          <p:cNvPr id="32" name="Google Shape;32;p5"/>
          <p:cNvPicPr preferRelativeResize="0"/>
          <p:nvPr/>
        </p:nvPicPr>
        <p:blipFill rotWithShape="1">
          <a:blip r:embed="rId2">
            <a:alphaModFix/>
          </a:blip>
          <a:srcRect b="0" l="37099" r="0" t="0"/>
          <a:stretch/>
        </p:blipFill>
        <p:spPr>
          <a:xfrm>
            <a:off x="0" y="594823"/>
            <a:ext cx="326600" cy="6857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6"/>
          <p:cNvSpPr txBox="1"/>
          <p:nvPr>
            <p:ph type="title"/>
          </p:nvPr>
        </p:nvSpPr>
        <p:spPr>
          <a:xfrm>
            <a:off x="387900" y="3801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pic>
        <p:nvPicPr>
          <p:cNvPr id="36" name="Google Shape;36;p6"/>
          <p:cNvPicPr preferRelativeResize="0"/>
          <p:nvPr/>
        </p:nvPicPr>
        <p:blipFill rotWithShape="1">
          <a:blip r:embed="rId2">
            <a:alphaModFix/>
          </a:blip>
          <a:srcRect b="0" l="37099" r="0" t="0"/>
          <a:stretch/>
        </p:blipFill>
        <p:spPr>
          <a:xfrm>
            <a:off x="0" y="594823"/>
            <a:ext cx="326600" cy="6857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idx="1" type="body"/>
          </p:nvPr>
        </p:nvSpPr>
        <p:spPr>
          <a:xfrm>
            <a:off x="3879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9" name="Google Shape;39;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0" name="Google Shape;40;p7"/>
          <p:cNvSpPr txBox="1"/>
          <p:nvPr>
            <p:ph type="title"/>
          </p:nvPr>
        </p:nvSpPr>
        <p:spPr>
          <a:xfrm>
            <a:off x="387900" y="380125"/>
            <a:ext cx="3191400" cy="8850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pic>
        <p:nvPicPr>
          <p:cNvPr id="41" name="Google Shape;41;p7"/>
          <p:cNvPicPr preferRelativeResize="0"/>
          <p:nvPr/>
        </p:nvPicPr>
        <p:blipFill rotWithShape="1">
          <a:blip r:embed="rId2">
            <a:alphaModFix/>
          </a:blip>
          <a:srcRect b="0" l="37099" r="0" t="0"/>
          <a:stretch/>
        </p:blipFill>
        <p:spPr>
          <a:xfrm>
            <a:off x="0" y="594823"/>
            <a:ext cx="326600" cy="6857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91919"/>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1860775"/>
            <a:ext cx="6367800" cy="28512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5" name="Google Shape;45;p8"/>
          <p:cNvSpPr/>
          <p:nvPr/>
        </p:nvSpPr>
        <p:spPr>
          <a:xfrm>
            <a:off x="640475" y="1529525"/>
            <a:ext cx="229500" cy="22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txBox="1"/>
          <p:nvPr>
            <p:ph idx="1" type="body"/>
          </p:nvPr>
        </p:nvSpPr>
        <p:spPr>
          <a:xfrm>
            <a:off x="4145500" y="724075"/>
            <a:ext cx="4631100" cy="3695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Font typeface="Lato"/>
              <a:buChar char="●"/>
              <a:defRPr>
                <a:latin typeface="Lato"/>
                <a:ea typeface="Lato"/>
                <a:cs typeface="Lato"/>
                <a:sym typeface="Lato"/>
              </a:defRPr>
            </a:lvl1pPr>
            <a:lvl2pPr indent="-317500" lvl="1" marL="914400">
              <a:spcBef>
                <a:spcPts val="1600"/>
              </a:spcBef>
              <a:spcAft>
                <a:spcPts val="0"/>
              </a:spcAft>
              <a:buSzPts val="1400"/>
              <a:buFont typeface="Lato"/>
              <a:buChar char="○"/>
              <a:defRPr>
                <a:latin typeface="Lato"/>
                <a:ea typeface="Lato"/>
                <a:cs typeface="Lato"/>
                <a:sym typeface="Lato"/>
              </a:defRPr>
            </a:lvl2pPr>
            <a:lvl3pPr indent="-317500" lvl="2" marL="1371600">
              <a:spcBef>
                <a:spcPts val="1600"/>
              </a:spcBef>
              <a:spcAft>
                <a:spcPts val="0"/>
              </a:spcAft>
              <a:buSzPts val="1400"/>
              <a:buFont typeface="Lato"/>
              <a:buChar char="■"/>
              <a:defRPr>
                <a:latin typeface="Lato"/>
                <a:ea typeface="Lato"/>
                <a:cs typeface="Lato"/>
                <a:sym typeface="Lato"/>
              </a:defRPr>
            </a:lvl3pPr>
            <a:lvl4pPr indent="-317500" lvl="3" marL="1828800">
              <a:spcBef>
                <a:spcPts val="1600"/>
              </a:spcBef>
              <a:spcAft>
                <a:spcPts val="0"/>
              </a:spcAft>
              <a:buSzPts val="1400"/>
              <a:buFont typeface="Lato"/>
              <a:buChar char="●"/>
              <a:defRPr>
                <a:latin typeface="Lato"/>
                <a:ea typeface="Lato"/>
                <a:cs typeface="Lato"/>
                <a:sym typeface="Lato"/>
              </a:defRPr>
            </a:lvl4pPr>
            <a:lvl5pPr indent="-317500" lvl="4" marL="2286000">
              <a:spcBef>
                <a:spcPts val="1600"/>
              </a:spcBef>
              <a:spcAft>
                <a:spcPts val="0"/>
              </a:spcAft>
              <a:buSzPts val="1400"/>
              <a:buFont typeface="Lato"/>
              <a:buChar char="○"/>
              <a:defRPr>
                <a:latin typeface="Lato"/>
                <a:ea typeface="Lato"/>
                <a:cs typeface="Lato"/>
                <a:sym typeface="Lato"/>
              </a:defRPr>
            </a:lvl5pPr>
            <a:lvl6pPr indent="-317500" lvl="5" marL="2743200">
              <a:spcBef>
                <a:spcPts val="1600"/>
              </a:spcBef>
              <a:spcAft>
                <a:spcPts val="0"/>
              </a:spcAft>
              <a:buSzPts val="1400"/>
              <a:buFont typeface="Lato"/>
              <a:buChar char="■"/>
              <a:defRPr>
                <a:latin typeface="Lato"/>
                <a:ea typeface="Lato"/>
                <a:cs typeface="Lato"/>
                <a:sym typeface="Lato"/>
              </a:defRPr>
            </a:lvl6pPr>
            <a:lvl7pPr indent="-317500" lvl="6" marL="3200400">
              <a:spcBef>
                <a:spcPts val="1600"/>
              </a:spcBef>
              <a:spcAft>
                <a:spcPts val="0"/>
              </a:spcAft>
              <a:buSzPts val="1400"/>
              <a:buFont typeface="Lato"/>
              <a:buChar char="●"/>
              <a:defRPr>
                <a:latin typeface="Lato"/>
                <a:ea typeface="Lato"/>
                <a:cs typeface="Lato"/>
                <a:sym typeface="Lato"/>
              </a:defRPr>
            </a:lvl7pPr>
            <a:lvl8pPr indent="-317500" lvl="7" marL="3657600">
              <a:spcBef>
                <a:spcPts val="1600"/>
              </a:spcBef>
              <a:spcAft>
                <a:spcPts val="0"/>
              </a:spcAft>
              <a:buSzPts val="1400"/>
              <a:buFont typeface="Lato"/>
              <a:buChar char="○"/>
              <a:defRPr>
                <a:latin typeface="Lato"/>
                <a:ea typeface="Lato"/>
                <a:cs typeface="Lato"/>
                <a:sym typeface="Lato"/>
              </a:defRPr>
            </a:lvl8pPr>
            <a:lvl9pPr indent="-317500" lvl="8" marL="4114800">
              <a:spcBef>
                <a:spcPts val="1600"/>
              </a:spcBef>
              <a:spcAft>
                <a:spcPts val="1600"/>
              </a:spcAft>
              <a:buSzPts val="1400"/>
              <a:buFont typeface="Lato"/>
              <a:buChar char="■"/>
              <a:defRPr>
                <a:latin typeface="Lato"/>
                <a:ea typeface="Lato"/>
                <a:cs typeface="Lato"/>
                <a:sym typeface="Lato"/>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9" name="Google Shape;49;p9"/>
          <p:cNvSpPr txBox="1"/>
          <p:nvPr>
            <p:ph type="title"/>
          </p:nvPr>
        </p:nvSpPr>
        <p:spPr>
          <a:xfrm>
            <a:off x="472346" y="2020050"/>
            <a:ext cx="3534900" cy="128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5263D"/>
              </a:buClr>
              <a:buSzPts val="2800"/>
              <a:buFont typeface="Open Sans"/>
              <a:buNone/>
              <a:defRPr b="1">
                <a:solidFill>
                  <a:srgbClr val="15263D"/>
                </a:solidFill>
                <a:latin typeface="Open Sans"/>
                <a:ea typeface="Open Sans"/>
                <a:cs typeface="Open Sans"/>
                <a:sym typeface="Open Sans"/>
              </a:defRPr>
            </a:lvl1pPr>
            <a:lvl2pPr lvl="1" rtl="0">
              <a:spcBef>
                <a:spcPts val="0"/>
              </a:spcBef>
              <a:spcAft>
                <a:spcPts val="0"/>
              </a:spcAft>
              <a:buSzPts val="2800"/>
              <a:buFont typeface="Open Sans SemiBold"/>
              <a:buNone/>
              <a:defRPr>
                <a:latin typeface="Open Sans SemiBold"/>
                <a:ea typeface="Open Sans SemiBold"/>
                <a:cs typeface="Open Sans SemiBold"/>
                <a:sym typeface="Open Sans SemiBold"/>
              </a:defRPr>
            </a:lvl2pPr>
            <a:lvl3pPr lvl="2" rtl="0">
              <a:spcBef>
                <a:spcPts val="0"/>
              </a:spcBef>
              <a:spcAft>
                <a:spcPts val="0"/>
              </a:spcAft>
              <a:buSzPts val="2800"/>
              <a:buFont typeface="Open Sans SemiBold"/>
              <a:buNone/>
              <a:defRPr>
                <a:latin typeface="Open Sans SemiBold"/>
                <a:ea typeface="Open Sans SemiBold"/>
                <a:cs typeface="Open Sans SemiBold"/>
                <a:sym typeface="Open Sans SemiBold"/>
              </a:defRPr>
            </a:lvl3pPr>
            <a:lvl4pPr lvl="3" rtl="0">
              <a:spcBef>
                <a:spcPts val="0"/>
              </a:spcBef>
              <a:spcAft>
                <a:spcPts val="0"/>
              </a:spcAft>
              <a:buSzPts val="2800"/>
              <a:buFont typeface="Open Sans SemiBold"/>
              <a:buNone/>
              <a:defRPr>
                <a:latin typeface="Open Sans SemiBold"/>
                <a:ea typeface="Open Sans SemiBold"/>
                <a:cs typeface="Open Sans SemiBold"/>
                <a:sym typeface="Open Sans SemiBold"/>
              </a:defRPr>
            </a:lvl4pPr>
            <a:lvl5pPr lvl="4" rtl="0">
              <a:spcBef>
                <a:spcPts val="0"/>
              </a:spcBef>
              <a:spcAft>
                <a:spcPts val="0"/>
              </a:spcAft>
              <a:buSzPts val="2800"/>
              <a:buFont typeface="Open Sans SemiBold"/>
              <a:buNone/>
              <a:defRPr>
                <a:latin typeface="Open Sans SemiBold"/>
                <a:ea typeface="Open Sans SemiBold"/>
                <a:cs typeface="Open Sans SemiBold"/>
                <a:sym typeface="Open Sans SemiBold"/>
              </a:defRPr>
            </a:lvl5pPr>
            <a:lvl6pPr lvl="5" rtl="0">
              <a:spcBef>
                <a:spcPts val="0"/>
              </a:spcBef>
              <a:spcAft>
                <a:spcPts val="0"/>
              </a:spcAft>
              <a:buSzPts val="2800"/>
              <a:buFont typeface="Open Sans SemiBold"/>
              <a:buNone/>
              <a:defRPr>
                <a:latin typeface="Open Sans SemiBold"/>
                <a:ea typeface="Open Sans SemiBold"/>
                <a:cs typeface="Open Sans SemiBold"/>
                <a:sym typeface="Open Sans SemiBold"/>
              </a:defRPr>
            </a:lvl6pPr>
            <a:lvl7pPr lvl="6" rtl="0">
              <a:spcBef>
                <a:spcPts val="0"/>
              </a:spcBef>
              <a:spcAft>
                <a:spcPts val="0"/>
              </a:spcAft>
              <a:buSzPts val="2800"/>
              <a:buFont typeface="Open Sans SemiBold"/>
              <a:buNone/>
              <a:defRPr>
                <a:latin typeface="Open Sans SemiBold"/>
                <a:ea typeface="Open Sans SemiBold"/>
                <a:cs typeface="Open Sans SemiBold"/>
                <a:sym typeface="Open Sans SemiBold"/>
              </a:defRPr>
            </a:lvl7pPr>
            <a:lvl8pPr lvl="7" rtl="0">
              <a:spcBef>
                <a:spcPts val="0"/>
              </a:spcBef>
              <a:spcAft>
                <a:spcPts val="0"/>
              </a:spcAft>
              <a:buSzPts val="2800"/>
              <a:buFont typeface="Open Sans SemiBold"/>
              <a:buNone/>
              <a:defRPr>
                <a:latin typeface="Open Sans SemiBold"/>
                <a:ea typeface="Open Sans SemiBold"/>
                <a:cs typeface="Open Sans SemiBold"/>
                <a:sym typeface="Open Sans SemiBold"/>
              </a:defRPr>
            </a:lvl8pPr>
            <a:lvl9pPr lvl="8" rtl="0">
              <a:spcBef>
                <a:spcPts val="0"/>
              </a:spcBef>
              <a:spcAft>
                <a:spcPts val="0"/>
              </a:spcAft>
              <a:buSzPts val="2800"/>
              <a:buFont typeface="Open Sans SemiBold"/>
              <a:buNone/>
              <a:defRPr>
                <a:latin typeface="Open Sans SemiBold"/>
                <a:ea typeface="Open Sans SemiBold"/>
                <a:cs typeface="Open Sans SemiBold"/>
                <a:sym typeface="Open Sans SemiBold"/>
              </a:defRPr>
            </a:lvl9pPr>
          </a:lstStyle>
          <a:p/>
        </p:txBody>
      </p:sp>
      <p:sp>
        <p:nvSpPr>
          <p:cNvPr id="50" name="Google Shape;50;p9"/>
          <p:cNvSpPr/>
          <p:nvPr/>
        </p:nvSpPr>
        <p:spPr>
          <a:xfrm>
            <a:off x="627496" y="1743475"/>
            <a:ext cx="144300" cy="144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600"/>
              <a:buNone/>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64100" y="445025"/>
            <a:ext cx="82821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464100" y="1152475"/>
            <a:ext cx="6819300" cy="3416400"/>
          </a:xfrm>
          <a:prstGeom prst="rect">
            <a:avLst/>
          </a:prstGeom>
          <a:noFill/>
          <a:ln>
            <a:noFill/>
          </a:ln>
        </p:spPr>
        <p:txBody>
          <a:bodyPr anchorCtr="0" anchor="t" bIns="91425" lIns="91425" spcFirstLastPara="1" rIns="91425" wrap="square" tIns="91425">
            <a:noAutofit/>
          </a:bodyPr>
          <a:lstStyle>
            <a:lvl1pPr indent="-330200" lvl="0" marL="457200">
              <a:lnSpc>
                <a:spcPct val="115000"/>
              </a:lnSpc>
              <a:spcBef>
                <a:spcPts val="0"/>
              </a:spcBef>
              <a:spcAft>
                <a:spcPts val="0"/>
              </a:spcAft>
              <a:buClr>
                <a:srgbClr val="434343"/>
              </a:buClr>
              <a:buSzPts val="1600"/>
              <a:buFont typeface="Lato"/>
              <a:buChar char="●"/>
              <a:defRPr sz="1600">
                <a:solidFill>
                  <a:srgbClr val="434343"/>
                </a:solidFill>
                <a:latin typeface="Lato"/>
                <a:ea typeface="Lato"/>
                <a:cs typeface="Lato"/>
                <a:sym typeface="Lato"/>
              </a:defRPr>
            </a:lvl1pPr>
            <a:lvl2pPr indent="-317500" lvl="1" marL="914400">
              <a:lnSpc>
                <a:spcPct val="115000"/>
              </a:lnSpc>
              <a:spcBef>
                <a:spcPts val="1600"/>
              </a:spcBef>
              <a:spcAft>
                <a:spcPts val="0"/>
              </a:spcAft>
              <a:buClr>
                <a:srgbClr val="434343"/>
              </a:buClr>
              <a:buSzPts val="1400"/>
              <a:buFont typeface="Lato"/>
              <a:buChar char="○"/>
              <a:defRPr>
                <a:solidFill>
                  <a:srgbClr val="434343"/>
                </a:solidFill>
                <a:latin typeface="Lato"/>
                <a:ea typeface="Lato"/>
                <a:cs typeface="Lato"/>
                <a:sym typeface="Lato"/>
              </a:defRPr>
            </a:lvl2pPr>
            <a:lvl3pPr indent="-317500" lvl="2" marL="1371600">
              <a:lnSpc>
                <a:spcPct val="115000"/>
              </a:lnSpc>
              <a:spcBef>
                <a:spcPts val="1600"/>
              </a:spcBef>
              <a:spcAft>
                <a:spcPts val="0"/>
              </a:spcAft>
              <a:buClr>
                <a:srgbClr val="434343"/>
              </a:buClr>
              <a:buSzPts val="1400"/>
              <a:buFont typeface="Lato"/>
              <a:buChar char="■"/>
              <a:defRPr>
                <a:solidFill>
                  <a:srgbClr val="434343"/>
                </a:solidFill>
                <a:latin typeface="Lato"/>
                <a:ea typeface="Lato"/>
                <a:cs typeface="Lato"/>
                <a:sym typeface="Lato"/>
              </a:defRPr>
            </a:lvl3pPr>
            <a:lvl4pPr indent="-317500" lvl="3" marL="1828800">
              <a:lnSpc>
                <a:spcPct val="115000"/>
              </a:lnSpc>
              <a:spcBef>
                <a:spcPts val="1600"/>
              </a:spcBef>
              <a:spcAft>
                <a:spcPts val="0"/>
              </a:spcAft>
              <a:buClr>
                <a:srgbClr val="434343"/>
              </a:buClr>
              <a:buSzPts val="1400"/>
              <a:buFont typeface="Lato"/>
              <a:buChar char="●"/>
              <a:defRPr>
                <a:solidFill>
                  <a:srgbClr val="434343"/>
                </a:solidFill>
                <a:latin typeface="Lato"/>
                <a:ea typeface="Lato"/>
                <a:cs typeface="Lato"/>
                <a:sym typeface="Lato"/>
              </a:defRPr>
            </a:lvl4pPr>
            <a:lvl5pPr indent="-317500" lvl="4" marL="2286000">
              <a:lnSpc>
                <a:spcPct val="115000"/>
              </a:lnSpc>
              <a:spcBef>
                <a:spcPts val="1600"/>
              </a:spcBef>
              <a:spcAft>
                <a:spcPts val="0"/>
              </a:spcAft>
              <a:buClr>
                <a:srgbClr val="434343"/>
              </a:buClr>
              <a:buSzPts val="1400"/>
              <a:buFont typeface="Lato"/>
              <a:buChar char="○"/>
              <a:defRPr>
                <a:solidFill>
                  <a:srgbClr val="434343"/>
                </a:solidFill>
                <a:latin typeface="Lato"/>
                <a:ea typeface="Lato"/>
                <a:cs typeface="Lato"/>
                <a:sym typeface="Lato"/>
              </a:defRPr>
            </a:lvl5pPr>
            <a:lvl6pPr indent="-317500" lvl="5" marL="2743200">
              <a:lnSpc>
                <a:spcPct val="115000"/>
              </a:lnSpc>
              <a:spcBef>
                <a:spcPts val="1600"/>
              </a:spcBef>
              <a:spcAft>
                <a:spcPts val="0"/>
              </a:spcAft>
              <a:buClr>
                <a:srgbClr val="434343"/>
              </a:buClr>
              <a:buSzPts val="1400"/>
              <a:buFont typeface="Lato"/>
              <a:buChar char="■"/>
              <a:defRPr>
                <a:solidFill>
                  <a:srgbClr val="434343"/>
                </a:solidFill>
                <a:latin typeface="Lato"/>
                <a:ea typeface="Lato"/>
                <a:cs typeface="Lato"/>
                <a:sym typeface="Lato"/>
              </a:defRPr>
            </a:lvl6pPr>
            <a:lvl7pPr indent="-317500" lvl="6" marL="3200400">
              <a:lnSpc>
                <a:spcPct val="115000"/>
              </a:lnSpc>
              <a:spcBef>
                <a:spcPts val="1600"/>
              </a:spcBef>
              <a:spcAft>
                <a:spcPts val="0"/>
              </a:spcAft>
              <a:buClr>
                <a:srgbClr val="434343"/>
              </a:buClr>
              <a:buSzPts val="1400"/>
              <a:buFont typeface="Lato"/>
              <a:buChar char="●"/>
              <a:defRPr>
                <a:solidFill>
                  <a:srgbClr val="434343"/>
                </a:solidFill>
                <a:latin typeface="Lato"/>
                <a:ea typeface="Lato"/>
                <a:cs typeface="Lato"/>
                <a:sym typeface="Lato"/>
              </a:defRPr>
            </a:lvl7pPr>
            <a:lvl8pPr indent="-317500" lvl="7" marL="3657600">
              <a:lnSpc>
                <a:spcPct val="115000"/>
              </a:lnSpc>
              <a:spcBef>
                <a:spcPts val="1600"/>
              </a:spcBef>
              <a:spcAft>
                <a:spcPts val="0"/>
              </a:spcAft>
              <a:buClr>
                <a:srgbClr val="434343"/>
              </a:buClr>
              <a:buSzPts val="1400"/>
              <a:buFont typeface="Lato"/>
              <a:buChar char="○"/>
              <a:defRPr>
                <a:solidFill>
                  <a:srgbClr val="434343"/>
                </a:solidFill>
                <a:latin typeface="Lato"/>
                <a:ea typeface="Lato"/>
                <a:cs typeface="Lato"/>
                <a:sym typeface="Lato"/>
              </a:defRPr>
            </a:lvl8pPr>
            <a:lvl9pPr indent="-317500" lvl="8" marL="4114800">
              <a:lnSpc>
                <a:spcPct val="115000"/>
              </a:lnSpc>
              <a:spcBef>
                <a:spcPts val="1600"/>
              </a:spcBef>
              <a:spcAft>
                <a:spcPts val="1600"/>
              </a:spcAft>
              <a:buClr>
                <a:srgbClr val="434343"/>
              </a:buClr>
              <a:buSzPts val="1400"/>
              <a:buFont typeface="Lato"/>
              <a:buChar char="■"/>
              <a:defRPr>
                <a:solidFill>
                  <a:srgbClr val="434343"/>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hyperlink" Target="https://github.com/dileep-gadiraju/point-cloud-explorat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kaggle.com/datasets/balraj98/modelnet10-princeton-3d-object-dataset" TargetMode="External"/><Relationship Id="rId4" Type="http://schemas.openxmlformats.org/officeDocument/2006/relationships/hyperlink" Target="https://www.kaggle.com/datasets/balraj98/modelnet40-princeton-3d-object-dataset" TargetMode="External"/><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github.com/mikedh/trimesh" TargetMode="Externa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www.youtube.com/watch?v=fS3J4V_BgP0" TargetMode="External"/><Relationship Id="rId4" Type="http://schemas.openxmlformats.org/officeDocument/2006/relationships/hyperlink" Target="https://www.youtube.com/watch?v=ZIW4XU6Wm8Q" TargetMode="External"/><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hyperlink" Target="https://arxiv.org/abs/1612.00593" TargetMode="External"/><Relationship Id="rId4" Type="http://schemas.openxmlformats.org/officeDocument/2006/relationships/image" Target="../media/image7.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idx="4294967295" type="ctrTitle"/>
          </p:nvPr>
        </p:nvSpPr>
        <p:spPr>
          <a:xfrm>
            <a:off x="417350" y="1698925"/>
            <a:ext cx="59496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500">
                <a:solidFill>
                  <a:srgbClr val="3C4043"/>
                </a:solidFill>
                <a:highlight>
                  <a:srgbClr val="FFFFFF"/>
                </a:highlight>
                <a:latin typeface="Roboto"/>
                <a:ea typeface="Roboto"/>
                <a:cs typeface="Roboto"/>
                <a:sym typeface="Roboto"/>
              </a:rPr>
              <a:t>Point Cloud Basics &amp; ML Exploration</a:t>
            </a:r>
            <a:endParaRPr sz="4600"/>
          </a:p>
        </p:txBody>
      </p:sp>
      <p:sp>
        <p:nvSpPr>
          <p:cNvPr id="65" name="Google Shape;65;p13"/>
          <p:cNvSpPr txBox="1"/>
          <p:nvPr>
            <p:ph idx="4294967295" type="subTitle"/>
          </p:nvPr>
        </p:nvSpPr>
        <p:spPr>
          <a:xfrm>
            <a:off x="547575" y="3802749"/>
            <a:ext cx="6302400" cy="43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Dileep Gadiraju</a:t>
            </a:r>
            <a:endParaRPr/>
          </a:p>
        </p:txBody>
      </p:sp>
      <p:sp>
        <p:nvSpPr>
          <p:cNvPr id="66" name="Google Shape;66;p13"/>
          <p:cNvSpPr txBox="1"/>
          <p:nvPr>
            <p:ph idx="4294967295" type="subTitle"/>
          </p:nvPr>
        </p:nvSpPr>
        <p:spPr>
          <a:xfrm>
            <a:off x="534000" y="4142924"/>
            <a:ext cx="6302400" cy="43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hlinkClick r:id="rId3"/>
              </a:rPr>
              <a:t>https://github.com/dileep-gadiraju/point-cloud-exploration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87900" y="380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PointNet Use cases</a:t>
            </a:r>
            <a:endParaRPr/>
          </a:p>
        </p:txBody>
      </p:sp>
      <p:sp>
        <p:nvSpPr>
          <p:cNvPr id="130" name="Google Shape;130;p22"/>
          <p:cNvSpPr txBox="1"/>
          <p:nvPr>
            <p:ph idx="1" type="body"/>
          </p:nvPr>
        </p:nvSpPr>
        <p:spPr>
          <a:xfrm>
            <a:off x="387900" y="1152475"/>
            <a:ext cx="68193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a:p>
        </p:txBody>
      </p:sp>
      <p:pic>
        <p:nvPicPr>
          <p:cNvPr id="131" name="Google Shape;131;p22"/>
          <p:cNvPicPr preferRelativeResize="0"/>
          <p:nvPr/>
        </p:nvPicPr>
        <p:blipFill>
          <a:blip r:embed="rId3">
            <a:alphaModFix/>
          </a:blip>
          <a:stretch>
            <a:fillRect/>
          </a:stretch>
        </p:blipFill>
        <p:spPr>
          <a:xfrm>
            <a:off x="387900" y="1194600"/>
            <a:ext cx="7528950" cy="2661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87900" y="3801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600">
                <a:solidFill>
                  <a:srgbClr val="434343"/>
                </a:solidFill>
                <a:latin typeface="Lato"/>
                <a:ea typeface="Lato"/>
                <a:cs typeface="Lato"/>
                <a:sym typeface="Lato"/>
              </a:rPr>
              <a:t>3D Open Dataset</a:t>
            </a:r>
            <a:endParaRPr/>
          </a:p>
        </p:txBody>
      </p:sp>
      <p:sp>
        <p:nvSpPr>
          <p:cNvPr id="137" name="Google Shape;137;p23"/>
          <p:cNvSpPr txBox="1"/>
          <p:nvPr>
            <p:ph idx="1" type="body"/>
          </p:nvPr>
        </p:nvSpPr>
        <p:spPr>
          <a:xfrm>
            <a:off x="387900" y="1152475"/>
            <a:ext cx="6819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u="sng">
                <a:solidFill>
                  <a:schemeClr val="hlink"/>
                </a:solidFill>
                <a:highlight>
                  <a:srgbClr val="FFFFFF"/>
                </a:highlight>
                <a:latin typeface="Georgia"/>
                <a:ea typeface="Georgia"/>
                <a:cs typeface="Georgia"/>
                <a:sym typeface="Georgia"/>
                <a:hlinkClick r:id="rId3"/>
              </a:rPr>
              <a:t>ModelNet10</a:t>
            </a:r>
            <a:r>
              <a:rPr lang="en" sz="1500">
                <a:solidFill>
                  <a:srgbClr val="292929"/>
                </a:solidFill>
                <a:highlight>
                  <a:srgbClr val="FFFFFF"/>
                </a:highlight>
                <a:latin typeface="Georgia"/>
                <a:ea typeface="Georgia"/>
                <a:cs typeface="Georgia"/>
                <a:sym typeface="Georgia"/>
              </a:rPr>
              <a:t> dataset</a:t>
            </a:r>
            <a:endParaRPr sz="1500">
              <a:solidFill>
                <a:srgbClr val="292929"/>
              </a:solidFill>
              <a:highlight>
                <a:srgbClr val="FFFFFF"/>
              </a:highlight>
              <a:latin typeface="Georgia"/>
              <a:ea typeface="Georgia"/>
              <a:cs typeface="Georgia"/>
              <a:sym typeface="Georgia"/>
            </a:endParaRPr>
          </a:p>
          <a:p>
            <a:pPr indent="-323850" lvl="0" marL="457200" rtl="0" algn="l">
              <a:spcBef>
                <a:spcPts val="160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4,899 models</a:t>
            </a:r>
            <a:endParaRPr sz="15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10 object categories/classes</a:t>
            </a:r>
            <a:endParaRPr sz="15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3,991(80%) training and 908(20%) for testing</a:t>
            </a:r>
            <a:endParaRPr sz="1500">
              <a:solidFill>
                <a:srgbClr val="292929"/>
              </a:solidFill>
              <a:highlight>
                <a:srgbClr val="FFFFFF"/>
              </a:highlight>
              <a:latin typeface="Georgia"/>
              <a:ea typeface="Georgia"/>
              <a:cs typeface="Georgia"/>
              <a:sym typeface="Georgia"/>
            </a:endParaRPr>
          </a:p>
          <a:p>
            <a:pPr indent="0" lvl="0" marL="0" rtl="0" algn="l">
              <a:spcBef>
                <a:spcPts val="1600"/>
              </a:spcBef>
              <a:spcAft>
                <a:spcPts val="0"/>
              </a:spcAft>
              <a:buNone/>
            </a:pPr>
            <a:r>
              <a:rPr b="1" lang="en" sz="1500" u="sng">
                <a:solidFill>
                  <a:schemeClr val="accent1"/>
                </a:solidFill>
                <a:highlight>
                  <a:srgbClr val="FFFFFF"/>
                </a:highlight>
                <a:latin typeface="Georgia"/>
                <a:ea typeface="Georgia"/>
                <a:cs typeface="Georgia"/>
                <a:sym typeface="Georgia"/>
                <a:hlinkClick r:id="rId4">
                  <a:extLst>
                    <a:ext uri="{A12FA001-AC4F-418D-AE19-62706E023703}">
                      <ahyp:hlinkClr val="tx"/>
                    </a:ext>
                  </a:extLst>
                </a:hlinkClick>
              </a:rPr>
              <a:t>ModelNet40</a:t>
            </a:r>
            <a:r>
              <a:rPr lang="en" sz="1500">
                <a:solidFill>
                  <a:srgbClr val="292929"/>
                </a:solidFill>
                <a:highlight>
                  <a:srgbClr val="FFFFFF"/>
                </a:highlight>
                <a:latin typeface="Georgia"/>
                <a:ea typeface="Georgia"/>
                <a:cs typeface="Georgia"/>
                <a:sym typeface="Georgia"/>
              </a:rPr>
              <a:t> dataset</a:t>
            </a:r>
            <a:endParaRPr sz="1500">
              <a:solidFill>
                <a:srgbClr val="292929"/>
              </a:solidFill>
              <a:highlight>
                <a:srgbClr val="FFFFFF"/>
              </a:highlight>
              <a:latin typeface="Georgia"/>
              <a:ea typeface="Georgia"/>
              <a:cs typeface="Georgia"/>
              <a:sym typeface="Georgia"/>
            </a:endParaRPr>
          </a:p>
          <a:p>
            <a:pPr indent="-323850" lvl="0" marL="457200" rtl="0" algn="l">
              <a:spcBef>
                <a:spcPts val="160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12,311 pre-aligned shapes</a:t>
            </a:r>
            <a:endParaRPr sz="15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40 Objects </a:t>
            </a:r>
            <a:r>
              <a:rPr lang="en" sz="1500">
                <a:solidFill>
                  <a:srgbClr val="292929"/>
                </a:solidFill>
                <a:highlight>
                  <a:srgbClr val="FFFFFF"/>
                </a:highlight>
                <a:latin typeface="Georgia"/>
                <a:ea typeface="Georgia"/>
                <a:cs typeface="Georgia"/>
                <a:sym typeface="Georgia"/>
              </a:rPr>
              <a:t>categories/classes</a:t>
            </a:r>
            <a:endParaRPr sz="15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9,843 (80%) training and 2,468 (20%) for testing</a:t>
            </a:r>
            <a:endParaRPr sz="1500">
              <a:solidFill>
                <a:srgbClr val="292929"/>
              </a:solidFill>
              <a:highlight>
                <a:srgbClr val="FFFFFF"/>
              </a:highlight>
              <a:latin typeface="Georgia"/>
              <a:ea typeface="Georgia"/>
              <a:cs typeface="Georgia"/>
              <a:sym typeface="Georgia"/>
            </a:endParaRPr>
          </a:p>
        </p:txBody>
      </p:sp>
      <p:pic>
        <p:nvPicPr>
          <p:cNvPr id="138" name="Google Shape;138;p23"/>
          <p:cNvPicPr preferRelativeResize="0"/>
          <p:nvPr/>
        </p:nvPicPr>
        <p:blipFill>
          <a:blip r:embed="rId5">
            <a:alphaModFix/>
          </a:blip>
          <a:stretch>
            <a:fillRect/>
          </a:stretch>
        </p:blipFill>
        <p:spPr>
          <a:xfrm>
            <a:off x="5413625" y="1460625"/>
            <a:ext cx="3558827" cy="24830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idx="1" type="subTitle"/>
          </p:nvPr>
        </p:nvSpPr>
        <p:spPr>
          <a:xfrm>
            <a:off x="503075" y="2706050"/>
            <a:ext cx="4156500" cy="14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Trimesh is a Python library for loading and using triangular meshes.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https://github.com/mikedh/trimesh</a:t>
            </a:r>
            <a:endParaRPr/>
          </a:p>
        </p:txBody>
      </p:sp>
      <p:sp>
        <p:nvSpPr>
          <p:cNvPr id="144" name="Google Shape;144;p24"/>
          <p:cNvSpPr txBox="1"/>
          <p:nvPr>
            <p:ph type="title"/>
          </p:nvPr>
        </p:nvSpPr>
        <p:spPr>
          <a:xfrm>
            <a:off x="472350" y="1981150"/>
            <a:ext cx="6358500" cy="6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Trimesh library</a:t>
            </a:r>
            <a:endParaRPr/>
          </a:p>
        </p:txBody>
      </p:sp>
      <p:pic>
        <p:nvPicPr>
          <p:cNvPr id="145" name="Google Shape;145;p24"/>
          <p:cNvPicPr preferRelativeResize="0"/>
          <p:nvPr/>
        </p:nvPicPr>
        <p:blipFill>
          <a:blip r:embed="rId4">
            <a:alphaModFix/>
          </a:blip>
          <a:stretch>
            <a:fillRect/>
          </a:stretch>
        </p:blipFill>
        <p:spPr>
          <a:xfrm>
            <a:off x="6080700" y="740750"/>
            <a:ext cx="2665700" cy="1642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87900" y="380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151" name="Google Shape;151;p25"/>
          <p:cNvSpPr txBox="1"/>
          <p:nvPr>
            <p:ph idx="1" type="body"/>
          </p:nvPr>
        </p:nvSpPr>
        <p:spPr>
          <a:xfrm>
            <a:off x="387900" y="1152475"/>
            <a:ext cx="68193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Polycam,Widar and 3D Live Scanner mobile app </a:t>
            </a:r>
            <a:endParaRPr sz="15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Classification with PointNet</a:t>
            </a:r>
            <a:endParaRPr sz="15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Semantic Segmentation with PointNet</a:t>
            </a:r>
            <a:endParaRPr sz="15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87900" y="380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it all works together?</a:t>
            </a:r>
            <a:endParaRPr/>
          </a:p>
        </p:txBody>
      </p:sp>
      <p:sp>
        <p:nvSpPr>
          <p:cNvPr id="157" name="Google Shape;157;p26"/>
          <p:cNvSpPr txBox="1"/>
          <p:nvPr>
            <p:ph idx="1" type="body"/>
          </p:nvPr>
        </p:nvSpPr>
        <p:spPr>
          <a:xfrm>
            <a:off x="387900" y="1152475"/>
            <a:ext cx="8219400" cy="342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8" name="Google Shape;158;p26"/>
          <p:cNvPicPr preferRelativeResize="0"/>
          <p:nvPr/>
        </p:nvPicPr>
        <p:blipFill>
          <a:blip r:embed="rId3">
            <a:alphaModFix/>
          </a:blip>
          <a:stretch>
            <a:fillRect/>
          </a:stretch>
        </p:blipFill>
        <p:spPr>
          <a:xfrm>
            <a:off x="387900" y="1152475"/>
            <a:ext cx="7103048" cy="37102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490250" y="1860775"/>
            <a:ext cx="6367800" cy="285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87900" y="380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Topics</a:t>
            </a:r>
            <a:endParaRPr/>
          </a:p>
        </p:txBody>
      </p:sp>
      <p:sp>
        <p:nvSpPr>
          <p:cNvPr id="72" name="Google Shape;72;p14"/>
          <p:cNvSpPr txBox="1"/>
          <p:nvPr>
            <p:ph idx="1" type="body"/>
          </p:nvPr>
        </p:nvSpPr>
        <p:spPr>
          <a:xfrm>
            <a:off x="387900" y="1152475"/>
            <a:ext cx="68193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What is Point Cloud?</a:t>
            </a:r>
            <a:endParaRPr/>
          </a:p>
          <a:p>
            <a:pPr indent="-330200" lvl="0" marL="457200" rtl="0" algn="l">
              <a:spcBef>
                <a:spcPts val="0"/>
              </a:spcBef>
              <a:spcAft>
                <a:spcPts val="0"/>
              </a:spcAft>
              <a:buSzPts val="1600"/>
              <a:buChar char="●"/>
            </a:pPr>
            <a:r>
              <a:rPr lang="en"/>
              <a:t>How is Point Cloud Captured?</a:t>
            </a:r>
            <a:endParaRPr/>
          </a:p>
          <a:p>
            <a:pPr indent="-330200" lvl="0" marL="457200" rtl="0" algn="l">
              <a:spcBef>
                <a:spcPts val="0"/>
              </a:spcBef>
              <a:spcAft>
                <a:spcPts val="0"/>
              </a:spcAft>
              <a:buSzPts val="1600"/>
              <a:buChar char="●"/>
            </a:pPr>
            <a:r>
              <a:rPr lang="en"/>
              <a:t>Point Cloud Use cases</a:t>
            </a:r>
            <a:endParaRPr/>
          </a:p>
          <a:p>
            <a:pPr indent="-330200" lvl="0" marL="457200" rtl="0" algn="l">
              <a:spcBef>
                <a:spcPts val="0"/>
              </a:spcBef>
              <a:spcAft>
                <a:spcPts val="0"/>
              </a:spcAft>
              <a:buSzPts val="1600"/>
              <a:buChar char="●"/>
            </a:pPr>
            <a:r>
              <a:rPr lang="en"/>
              <a:t>3D Raw Data Formats</a:t>
            </a:r>
            <a:endParaRPr/>
          </a:p>
          <a:p>
            <a:pPr indent="-330200" lvl="0" marL="457200" rtl="0" algn="l">
              <a:lnSpc>
                <a:spcPct val="100000"/>
              </a:lnSpc>
              <a:spcBef>
                <a:spcPts val="0"/>
              </a:spcBef>
              <a:spcAft>
                <a:spcPts val="0"/>
              </a:spcAft>
              <a:buSzPts val="1600"/>
              <a:buChar char="●"/>
            </a:pPr>
            <a:r>
              <a:rPr lang="en"/>
              <a:t>Deep Learning on Point Cloud</a:t>
            </a:r>
            <a:endParaRPr/>
          </a:p>
          <a:p>
            <a:pPr indent="-330200" lvl="0" marL="457200" rtl="0" algn="l">
              <a:spcBef>
                <a:spcPts val="0"/>
              </a:spcBef>
              <a:spcAft>
                <a:spcPts val="0"/>
              </a:spcAft>
              <a:buSzPts val="1600"/>
              <a:buChar char="●"/>
            </a:pPr>
            <a:r>
              <a:rPr lang="en"/>
              <a:t>What is PointNet ?</a:t>
            </a:r>
            <a:endParaRPr/>
          </a:p>
          <a:p>
            <a:pPr indent="-330200" lvl="0" marL="457200" rtl="0" algn="l">
              <a:spcBef>
                <a:spcPts val="0"/>
              </a:spcBef>
              <a:spcAft>
                <a:spcPts val="0"/>
              </a:spcAft>
              <a:buSzPts val="1600"/>
              <a:buChar char="●"/>
            </a:pPr>
            <a:r>
              <a:rPr lang="en"/>
              <a:t>PointNet Use Cases</a:t>
            </a:r>
            <a:endParaRPr/>
          </a:p>
          <a:p>
            <a:pPr indent="-330200" lvl="0" marL="457200" rtl="0" algn="l">
              <a:spcBef>
                <a:spcPts val="0"/>
              </a:spcBef>
              <a:spcAft>
                <a:spcPts val="0"/>
              </a:spcAft>
              <a:buSzPts val="1600"/>
              <a:buChar char="●"/>
            </a:pPr>
            <a:r>
              <a:rPr lang="en"/>
              <a:t>3D Open Dataset</a:t>
            </a:r>
            <a:endParaRPr/>
          </a:p>
          <a:p>
            <a:pPr indent="-330200" lvl="0" marL="457200" rtl="0" algn="l">
              <a:spcBef>
                <a:spcPts val="0"/>
              </a:spcBef>
              <a:spcAft>
                <a:spcPts val="0"/>
              </a:spcAft>
              <a:buSzPts val="1600"/>
              <a:buChar char="●"/>
            </a:pPr>
            <a:r>
              <a:rPr lang="en"/>
              <a:t>Demo</a:t>
            </a:r>
            <a:endParaRPr/>
          </a:p>
          <a:p>
            <a:pPr indent="-330200" lvl="0" marL="457200" rtl="0" algn="l">
              <a:spcBef>
                <a:spcPts val="0"/>
              </a:spcBef>
              <a:spcAft>
                <a:spcPts val="0"/>
              </a:spcAft>
              <a:buSzPts val="1600"/>
              <a:buChar char="●"/>
            </a:pPr>
            <a:r>
              <a:rPr lang="en"/>
              <a:t>How it all works together?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472346" y="2020050"/>
            <a:ext cx="3534900" cy="12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What is Point Cloud?</a:t>
            </a:r>
            <a:endParaRPr sz="2000"/>
          </a:p>
        </p:txBody>
      </p:sp>
      <p:sp>
        <p:nvSpPr>
          <p:cNvPr id="78" name="Google Shape;78;p15"/>
          <p:cNvSpPr txBox="1"/>
          <p:nvPr>
            <p:ph idx="1" type="body"/>
          </p:nvPr>
        </p:nvSpPr>
        <p:spPr>
          <a:xfrm>
            <a:off x="4145500" y="724075"/>
            <a:ext cx="4631100" cy="403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point cloud is a unordered set of data points in space. The points may represent a 3D shape or object. Each point position has its set of Cartesian coordinates. Point clouds are generally produced by 3D scanners or by photogrammetry software, which measure many points on the external surfaces of objects around them.</a:t>
            </a:r>
            <a:endParaRPr/>
          </a:p>
          <a:p>
            <a:pPr indent="0" lvl="0" marL="0" rtl="0" algn="l">
              <a:spcBef>
                <a:spcPts val="1600"/>
              </a:spcBef>
              <a:spcAft>
                <a:spcPts val="1600"/>
              </a:spcAft>
              <a:buNone/>
            </a:pPr>
            <a:r>
              <a:rPr lang="en"/>
              <a:t>Each point in </a:t>
            </a:r>
            <a:r>
              <a:rPr lang="en"/>
              <a:t>Point Cloud</a:t>
            </a:r>
            <a:r>
              <a:rPr lang="en"/>
              <a:t> consists of X , Y ,Z values with RGB and </a:t>
            </a:r>
            <a:r>
              <a:rPr lang="en"/>
              <a:t>intensity.</a:t>
            </a:r>
            <a:endParaRPr sz="1050">
              <a:solidFill>
                <a:srgbClr val="4D5156"/>
              </a:solidFill>
              <a:highlight>
                <a:srgbClr val="FFFFFF"/>
              </a:highlight>
              <a:latin typeface="Arial"/>
              <a:ea typeface="Arial"/>
              <a:cs typeface="Arial"/>
              <a:sym typeface="Arial"/>
            </a:endParaRPr>
          </a:p>
        </p:txBody>
      </p:sp>
      <p:pic>
        <p:nvPicPr>
          <p:cNvPr id="79" name="Google Shape;79;p15"/>
          <p:cNvPicPr preferRelativeResize="0"/>
          <p:nvPr/>
        </p:nvPicPr>
        <p:blipFill>
          <a:blip r:embed="rId3">
            <a:alphaModFix/>
          </a:blip>
          <a:stretch>
            <a:fillRect/>
          </a:stretch>
        </p:blipFill>
        <p:spPr>
          <a:xfrm>
            <a:off x="646525" y="3046525"/>
            <a:ext cx="2414056" cy="1715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472346" y="2020050"/>
            <a:ext cx="3534900" cy="12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How</a:t>
            </a:r>
            <a:r>
              <a:rPr lang="en" sz="2000"/>
              <a:t> is Point Cloud Captured ?</a:t>
            </a:r>
            <a:endParaRPr sz="2000"/>
          </a:p>
        </p:txBody>
      </p:sp>
      <p:sp>
        <p:nvSpPr>
          <p:cNvPr id="85" name="Google Shape;85;p16"/>
          <p:cNvSpPr txBox="1"/>
          <p:nvPr>
            <p:ph idx="1" type="body"/>
          </p:nvPr>
        </p:nvSpPr>
        <p:spPr>
          <a:xfrm>
            <a:off x="4145500" y="724075"/>
            <a:ext cx="46311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212121"/>
                </a:solidFill>
                <a:highlight>
                  <a:srgbClr val="FFFFFF"/>
                </a:highlight>
                <a:latin typeface="Roboto"/>
                <a:ea typeface="Roboto"/>
                <a:cs typeface="Roboto"/>
                <a:sym typeface="Roboto"/>
              </a:rPr>
              <a:t>Two primary ways to capture </a:t>
            </a:r>
            <a:r>
              <a:rPr lang="en" sz="1000">
                <a:solidFill>
                  <a:srgbClr val="212121"/>
                </a:solidFill>
                <a:highlight>
                  <a:srgbClr val="FFFFFF"/>
                </a:highlight>
                <a:latin typeface="Roboto"/>
                <a:ea typeface="Roboto"/>
                <a:cs typeface="Roboto"/>
                <a:sym typeface="Roboto"/>
              </a:rPr>
              <a:t>Point Cloud</a:t>
            </a:r>
            <a:r>
              <a:rPr lang="en" sz="1000">
                <a:solidFill>
                  <a:srgbClr val="212121"/>
                </a:solidFill>
                <a:highlight>
                  <a:srgbClr val="FFFFFF"/>
                </a:highlight>
                <a:latin typeface="Roboto"/>
                <a:ea typeface="Roboto"/>
                <a:cs typeface="Roboto"/>
                <a:sym typeface="Roboto"/>
              </a:rPr>
              <a:t>:</a:t>
            </a:r>
            <a:endParaRPr sz="1000">
              <a:solidFill>
                <a:srgbClr val="212121"/>
              </a:solidFill>
              <a:highlight>
                <a:srgbClr val="FFFFFF"/>
              </a:highlight>
              <a:latin typeface="Roboto"/>
              <a:ea typeface="Roboto"/>
              <a:cs typeface="Roboto"/>
              <a:sym typeface="Roboto"/>
            </a:endParaRPr>
          </a:p>
          <a:p>
            <a:pPr indent="0" lvl="0" marL="0" rtl="0" algn="l">
              <a:spcBef>
                <a:spcPts val="1600"/>
              </a:spcBef>
              <a:spcAft>
                <a:spcPts val="0"/>
              </a:spcAft>
              <a:buNone/>
            </a:pPr>
            <a:r>
              <a:t/>
            </a:r>
            <a:endParaRPr sz="1000">
              <a:solidFill>
                <a:srgbClr val="212121"/>
              </a:solidFill>
              <a:highlight>
                <a:srgbClr val="FFFFFF"/>
              </a:highlight>
              <a:latin typeface="Roboto"/>
              <a:ea typeface="Roboto"/>
              <a:cs typeface="Roboto"/>
              <a:sym typeface="Roboto"/>
            </a:endParaRPr>
          </a:p>
          <a:p>
            <a:pPr indent="-292100" lvl="0" marL="457200" rtl="0" algn="l">
              <a:spcBef>
                <a:spcPts val="1600"/>
              </a:spcBef>
              <a:spcAft>
                <a:spcPts val="0"/>
              </a:spcAft>
              <a:buClr>
                <a:srgbClr val="212121"/>
              </a:buClr>
              <a:buSzPts val="1000"/>
              <a:buFont typeface="Roboto"/>
              <a:buChar char="●"/>
            </a:pPr>
            <a:r>
              <a:rPr lang="en" sz="1000">
                <a:solidFill>
                  <a:srgbClr val="212121"/>
                </a:solidFill>
                <a:highlight>
                  <a:srgbClr val="FFFFFF"/>
                </a:highlight>
                <a:latin typeface="Roboto"/>
                <a:ea typeface="Roboto"/>
                <a:cs typeface="Roboto"/>
                <a:sym typeface="Roboto"/>
              </a:rPr>
              <a:t>LiDAR(Light Detection and Ranging)</a:t>
            </a:r>
            <a:endParaRPr sz="1000">
              <a:solidFill>
                <a:srgbClr val="212121"/>
              </a:solidFill>
              <a:highlight>
                <a:srgbClr val="FFFFFF"/>
              </a:highlight>
              <a:latin typeface="Roboto"/>
              <a:ea typeface="Roboto"/>
              <a:cs typeface="Roboto"/>
              <a:sym typeface="Roboto"/>
            </a:endParaRPr>
          </a:p>
          <a:p>
            <a:pPr indent="-292100" lvl="1" marL="914400" rtl="0" algn="l">
              <a:spcBef>
                <a:spcPts val="0"/>
              </a:spcBef>
              <a:spcAft>
                <a:spcPts val="0"/>
              </a:spcAft>
              <a:buClr>
                <a:srgbClr val="212121"/>
              </a:buClr>
              <a:buSzPts val="1000"/>
              <a:buFont typeface="Roboto"/>
              <a:buChar char="○"/>
            </a:pPr>
            <a:r>
              <a:rPr lang="en" sz="1000">
                <a:solidFill>
                  <a:srgbClr val="212121"/>
                </a:solidFill>
                <a:highlight>
                  <a:srgbClr val="FFFFFF"/>
                </a:highlight>
                <a:latin typeface="Roboto"/>
                <a:ea typeface="Roboto"/>
                <a:cs typeface="Roboto"/>
                <a:sym typeface="Roboto"/>
              </a:rPr>
              <a:t>Uses rapid laser pulses to gather hundreds of thousands of extremely accurate measurements per second.             Generally speaking, laser scanners produce higher accuracy data than photogrammetry.                                                                             </a:t>
            </a:r>
            <a:r>
              <a:rPr b="1" lang="en" sz="1000">
                <a:solidFill>
                  <a:srgbClr val="212121"/>
                </a:solidFill>
                <a:highlight>
                  <a:srgbClr val="FFFFFF"/>
                </a:highlight>
                <a:latin typeface="Roboto"/>
                <a:ea typeface="Roboto"/>
                <a:cs typeface="Roboto"/>
                <a:sym typeface="Roboto"/>
              </a:rPr>
              <a:t>Video</a:t>
            </a:r>
            <a:r>
              <a:rPr lang="en" sz="1000">
                <a:solidFill>
                  <a:srgbClr val="212121"/>
                </a:solidFill>
                <a:highlight>
                  <a:srgbClr val="FFFFFF"/>
                </a:highlight>
                <a:latin typeface="Roboto"/>
                <a:ea typeface="Roboto"/>
                <a:cs typeface="Roboto"/>
                <a:sym typeface="Roboto"/>
              </a:rPr>
              <a:t> : </a:t>
            </a:r>
            <a:r>
              <a:rPr lang="en" sz="1000" u="sng">
                <a:solidFill>
                  <a:schemeClr val="hlink"/>
                </a:solidFill>
                <a:highlight>
                  <a:srgbClr val="FFFFFF"/>
                </a:highlight>
                <a:latin typeface="Roboto"/>
                <a:ea typeface="Roboto"/>
                <a:cs typeface="Roboto"/>
                <a:sym typeface="Roboto"/>
                <a:hlinkClick r:id="rId3"/>
              </a:rPr>
              <a:t>https://www.youtube.com/watch?v=fS3J4V_BgP0</a:t>
            </a:r>
            <a:endParaRPr sz="1000">
              <a:solidFill>
                <a:srgbClr val="212121"/>
              </a:solidFill>
              <a:highlight>
                <a:srgbClr val="FFFFFF"/>
              </a:highlight>
              <a:latin typeface="Roboto"/>
              <a:ea typeface="Roboto"/>
              <a:cs typeface="Roboto"/>
              <a:sym typeface="Roboto"/>
            </a:endParaRPr>
          </a:p>
          <a:p>
            <a:pPr indent="-292100" lvl="0" marL="457200" rtl="0" algn="l">
              <a:spcBef>
                <a:spcPts val="0"/>
              </a:spcBef>
              <a:spcAft>
                <a:spcPts val="0"/>
              </a:spcAft>
              <a:buClr>
                <a:srgbClr val="212121"/>
              </a:buClr>
              <a:buSzPts val="1000"/>
              <a:buFont typeface="Roboto"/>
              <a:buChar char="●"/>
            </a:pPr>
            <a:r>
              <a:rPr lang="en" sz="1000">
                <a:solidFill>
                  <a:srgbClr val="212121"/>
                </a:solidFill>
                <a:highlight>
                  <a:srgbClr val="FFFFFF"/>
                </a:highlight>
                <a:latin typeface="Roboto"/>
                <a:ea typeface="Roboto"/>
                <a:cs typeface="Roboto"/>
                <a:sym typeface="Roboto"/>
              </a:rPr>
              <a:t>Photogrammetry</a:t>
            </a:r>
            <a:endParaRPr sz="1000">
              <a:solidFill>
                <a:srgbClr val="212121"/>
              </a:solidFill>
              <a:highlight>
                <a:srgbClr val="FFFFFF"/>
              </a:highlight>
              <a:latin typeface="Roboto"/>
              <a:ea typeface="Roboto"/>
              <a:cs typeface="Roboto"/>
              <a:sym typeface="Roboto"/>
            </a:endParaRPr>
          </a:p>
          <a:p>
            <a:pPr indent="-292100" lvl="1" marL="914400" rtl="0" algn="l">
              <a:spcBef>
                <a:spcPts val="0"/>
              </a:spcBef>
              <a:spcAft>
                <a:spcPts val="0"/>
              </a:spcAft>
              <a:buClr>
                <a:srgbClr val="212121"/>
              </a:buClr>
              <a:buSzPts val="1000"/>
              <a:buFont typeface="Roboto"/>
              <a:buChar char="○"/>
            </a:pPr>
            <a:r>
              <a:rPr lang="en" sz="1000">
                <a:solidFill>
                  <a:srgbClr val="212121"/>
                </a:solidFill>
                <a:highlight>
                  <a:srgbClr val="FFFFFF"/>
                </a:highlight>
                <a:latin typeface="Roboto"/>
                <a:ea typeface="Roboto"/>
                <a:cs typeface="Roboto"/>
                <a:sym typeface="Roboto"/>
              </a:rPr>
              <a:t>To generate a point cloud with photogrammetry, you would cameras to capture the space from all angles, and then process those images with specialized software to reconstruct the space in 3D.                                                                            </a:t>
            </a:r>
            <a:r>
              <a:rPr b="1" lang="en" sz="1000">
                <a:solidFill>
                  <a:srgbClr val="212121"/>
                </a:solidFill>
                <a:highlight>
                  <a:srgbClr val="FFFFFF"/>
                </a:highlight>
                <a:latin typeface="Roboto"/>
                <a:ea typeface="Roboto"/>
                <a:cs typeface="Roboto"/>
                <a:sym typeface="Roboto"/>
              </a:rPr>
              <a:t>Video</a:t>
            </a:r>
            <a:r>
              <a:rPr lang="en" sz="1000">
                <a:solidFill>
                  <a:srgbClr val="212121"/>
                </a:solidFill>
                <a:highlight>
                  <a:srgbClr val="FFFFFF"/>
                </a:highlight>
                <a:latin typeface="Roboto"/>
                <a:ea typeface="Roboto"/>
                <a:cs typeface="Roboto"/>
                <a:sym typeface="Roboto"/>
              </a:rPr>
              <a:t> : </a:t>
            </a:r>
            <a:r>
              <a:rPr lang="en" sz="1000" u="sng">
                <a:solidFill>
                  <a:schemeClr val="hlink"/>
                </a:solidFill>
                <a:highlight>
                  <a:srgbClr val="FFFFFF"/>
                </a:highlight>
                <a:latin typeface="Roboto"/>
                <a:ea typeface="Roboto"/>
                <a:cs typeface="Roboto"/>
                <a:sym typeface="Roboto"/>
                <a:hlinkClick r:id="rId4"/>
              </a:rPr>
              <a:t>https://www.youtube.com/watch?v=ZIW4XU6Wm8Q</a:t>
            </a:r>
            <a:endParaRPr sz="1000">
              <a:solidFill>
                <a:srgbClr val="212121"/>
              </a:solidFill>
              <a:highlight>
                <a:srgbClr val="FFFFFF"/>
              </a:highlight>
              <a:latin typeface="Roboto"/>
              <a:ea typeface="Roboto"/>
              <a:cs typeface="Roboto"/>
              <a:sym typeface="Roboto"/>
            </a:endParaRPr>
          </a:p>
        </p:txBody>
      </p:sp>
      <p:pic>
        <p:nvPicPr>
          <p:cNvPr id="86" name="Google Shape;86;p16"/>
          <p:cNvPicPr preferRelativeResize="0"/>
          <p:nvPr/>
        </p:nvPicPr>
        <p:blipFill>
          <a:blip r:embed="rId5">
            <a:alphaModFix/>
          </a:blip>
          <a:stretch>
            <a:fillRect/>
          </a:stretch>
        </p:blipFill>
        <p:spPr>
          <a:xfrm>
            <a:off x="361050" y="2969275"/>
            <a:ext cx="3534900" cy="1767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87900" y="380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 Cloud Use cases</a:t>
            </a:r>
            <a:endParaRPr/>
          </a:p>
        </p:txBody>
      </p:sp>
      <p:sp>
        <p:nvSpPr>
          <p:cNvPr id="92" name="Google Shape;92;p17"/>
          <p:cNvSpPr txBox="1"/>
          <p:nvPr>
            <p:ph idx="1" type="body"/>
          </p:nvPr>
        </p:nvSpPr>
        <p:spPr>
          <a:xfrm>
            <a:off x="387900" y="1152475"/>
            <a:ext cx="68193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500">
                <a:solidFill>
                  <a:srgbClr val="292929"/>
                </a:solidFill>
                <a:highlight>
                  <a:srgbClr val="FFFFFF"/>
                </a:highlight>
                <a:latin typeface="Georgia"/>
                <a:ea typeface="Georgia"/>
                <a:cs typeface="Georgia"/>
                <a:sym typeface="Georgia"/>
              </a:rPr>
              <a:t>Self-driving cars</a:t>
            </a:r>
            <a:endParaRPr sz="15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Autonomous</a:t>
            </a:r>
            <a:r>
              <a:rPr lang="en" sz="1500">
                <a:solidFill>
                  <a:srgbClr val="292929"/>
                </a:solidFill>
                <a:highlight>
                  <a:srgbClr val="FFFFFF"/>
                </a:highlight>
                <a:latin typeface="Georgia"/>
                <a:ea typeface="Georgia"/>
                <a:cs typeface="Georgia"/>
                <a:sym typeface="Georgia"/>
              </a:rPr>
              <a:t> robots</a:t>
            </a:r>
            <a:endParaRPr sz="15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Augmented Reality(AR)</a:t>
            </a:r>
            <a:endParaRPr sz="15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Virtual Reality(VR)</a:t>
            </a:r>
            <a:endParaRPr sz="15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Metaverse</a:t>
            </a:r>
            <a:r>
              <a:rPr lang="en" sz="1500">
                <a:solidFill>
                  <a:srgbClr val="292929"/>
                </a:solidFill>
                <a:highlight>
                  <a:srgbClr val="FFFFFF"/>
                </a:highlight>
                <a:latin typeface="Georgia"/>
                <a:ea typeface="Georgia"/>
                <a:cs typeface="Georgia"/>
                <a:sym typeface="Georgia"/>
              </a:rPr>
              <a:t> (</a:t>
            </a:r>
            <a:r>
              <a:rPr lang="en" sz="1050">
                <a:solidFill>
                  <a:srgbClr val="4D5156"/>
                </a:solidFill>
                <a:highlight>
                  <a:srgbClr val="FFFFFF"/>
                </a:highlight>
                <a:latin typeface="Arial"/>
                <a:ea typeface="Arial"/>
                <a:cs typeface="Arial"/>
                <a:sym typeface="Arial"/>
              </a:rPr>
              <a:t>metaverse </a:t>
            </a:r>
            <a:r>
              <a:rPr b="1" lang="en" sz="1050">
                <a:solidFill>
                  <a:srgbClr val="5F6368"/>
                </a:solidFill>
                <a:highlight>
                  <a:srgbClr val="FFFFFF"/>
                </a:highlight>
                <a:latin typeface="Arial"/>
                <a:ea typeface="Arial"/>
                <a:cs typeface="Arial"/>
                <a:sym typeface="Arial"/>
              </a:rPr>
              <a:t>is a network of 3D virtual worlds focused on social connection. Uses both AR + VR)</a:t>
            </a:r>
            <a:endParaRPr sz="15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3D Instance Segmentation</a:t>
            </a:r>
            <a:endParaRPr sz="15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Clr>
                <a:srgbClr val="292929"/>
              </a:buClr>
              <a:buSzPts val="1500"/>
              <a:buFont typeface="Georgia"/>
              <a:buChar char="●"/>
            </a:pPr>
            <a:r>
              <a:rPr lang="en" sz="1350">
                <a:solidFill>
                  <a:srgbClr val="000000"/>
                </a:solidFill>
                <a:highlight>
                  <a:srgbClr val="FFFFFF"/>
                </a:highlight>
                <a:latin typeface="Montserrat"/>
                <a:ea typeface="Montserrat"/>
                <a:cs typeface="Montserrat"/>
                <a:sym typeface="Montserrat"/>
              </a:rPr>
              <a:t>Building renovation, reconstruction, refurbishment </a:t>
            </a:r>
            <a:endParaRPr sz="1350">
              <a:solidFill>
                <a:srgbClr val="000000"/>
              </a:solidFill>
              <a:highlight>
                <a:srgbClr val="FFFFFF"/>
              </a:highlight>
              <a:latin typeface="Montserrat"/>
              <a:ea typeface="Montserrat"/>
              <a:cs typeface="Montserrat"/>
              <a:sym typeface="Montserrat"/>
            </a:endParaRPr>
          </a:p>
          <a:p>
            <a:pPr indent="-314325" lvl="0" marL="457200" rtl="0" algn="l">
              <a:spcBef>
                <a:spcPts val="0"/>
              </a:spcBef>
              <a:spcAft>
                <a:spcPts val="0"/>
              </a:spcAft>
              <a:buClr>
                <a:srgbClr val="000000"/>
              </a:buClr>
              <a:buSzPts val="1350"/>
              <a:buFont typeface="Montserrat"/>
              <a:buChar char="●"/>
            </a:pPr>
            <a:r>
              <a:rPr lang="en" sz="1350">
                <a:solidFill>
                  <a:srgbClr val="000000"/>
                </a:solidFill>
                <a:highlight>
                  <a:srgbClr val="FFFFFF"/>
                </a:highlight>
                <a:latin typeface="Montserrat"/>
                <a:ea typeface="Montserrat"/>
                <a:cs typeface="Montserrat"/>
                <a:sym typeface="Montserrat"/>
              </a:rPr>
              <a:t>Detailed understanding of design models</a:t>
            </a:r>
            <a:endParaRPr sz="1350">
              <a:solidFill>
                <a:srgbClr val="000000"/>
              </a:solidFill>
              <a:highlight>
                <a:srgbClr val="FFFFFF"/>
              </a:highlight>
              <a:latin typeface="Montserrat"/>
              <a:ea typeface="Montserrat"/>
              <a:cs typeface="Montserrat"/>
              <a:sym typeface="Montserrat"/>
            </a:endParaRPr>
          </a:p>
        </p:txBody>
      </p:sp>
      <p:pic>
        <p:nvPicPr>
          <p:cNvPr id="93" name="Google Shape;93;p17"/>
          <p:cNvPicPr preferRelativeResize="0"/>
          <p:nvPr/>
        </p:nvPicPr>
        <p:blipFill>
          <a:blip r:embed="rId3">
            <a:alphaModFix/>
          </a:blip>
          <a:stretch>
            <a:fillRect/>
          </a:stretch>
        </p:blipFill>
        <p:spPr>
          <a:xfrm>
            <a:off x="6572825" y="532100"/>
            <a:ext cx="1619099" cy="757975"/>
          </a:xfrm>
          <a:prstGeom prst="rect">
            <a:avLst/>
          </a:prstGeom>
          <a:noFill/>
          <a:ln>
            <a:noFill/>
          </a:ln>
        </p:spPr>
      </p:pic>
      <p:pic>
        <p:nvPicPr>
          <p:cNvPr id="94" name="Google Shape;94;p17"/>
          <p:cNvPicPr preferRelativeResize="0"/>
          <p:nvPr/>
        </p:nvPicPr>
        <p:blipFill>
          <a:blip r:embed="rId4">
            <a:alphaModFix/>
          </a:blip>
          <a:stretch>
            <a:fillRect/>
          </a:stretch>
        </p:blipFill>
        <p:spPr>
          <a:xfrm>
            <a:off x="4953725" y="1385433"/>
            <a:ext cx="1619099" cy="941867"/>
          </a:xfrm>
          <a:prstGeom prst="rect">
            <a:avLst/>
          </a:prstGeom>
          <a:noFill/>
          <a:ln>
            <a:noFill/>
          </a:ln>
        </p:spPr>
      </p:pic>
      <p:pic>
        <p:nvPicPr>
          <p:cNvPr id="95" name="Google Shape;95;p17"/>
          <p:cNvPicPr preferRelativeResize="0"/>
          <p:nvPr/>
        </p:nvPicPr>
        <p:blipFill>
          <a:blip r:embed="rId5">
            <a:alphaModFix/>
          </a:blip>
          <a:stretch>
            <a:fillRect/>
          </a:stretch>
        </p:blipFill>
        <p:spPr>
          <a:xfrm>
            <a:off x="6739750" y="2711352"/>
            <a:ext cx="1917452" cy="1025100"/>
          </a:xfrm>
          <a:prstGeom prst="rect">
            <a:avLst/>
          </a:prstGeom>
          <a:noFill/>
          <a:ln>
            <a:noFill/>
          </a:ln>
        </p:spPr>
      </p:pic>
      <p:pic>
        <p:nvPicPr>
          <p:cNvPr id="96" name="Google Shape;96;p17"/>
          <p:cNvPicPr preferRelativeResize="0"/>
          <p:nvPr/>
        </p:nvPicPr>
        <p:blipFill>
          <a:blip r:embed="rId6">
            <a:alphaModFix/>
          </a:blip>
          <a:stretch>
            <a:fillRect/>
          </a:stretch>
        </p:blipFill>
        <p:spPr>
          <a:xfrm>
            <a:off x="4410875" y="3809625"/>
            <a:ext cx="2088702" cy="1025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idx="1" type="subTitle"/>
          </p:nvPr>
        </p:nvSpPr>
        <p:spPr>
          <a:xfrm>
            <a:off x="503075" y="2706050"/>
            <a:ext cx="7693800" cy="22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.XYZ </a:t>
            </a:r>
            <a:r>
              <a:rPr lang="en" sz="1200">
                <a:solidFill>
                  <a:srgbClr val="202124"/>
                </a:solidFill>
                <a:highlight>
                  <a:srgbClr val="FFFFFF"/>
                </a:highlight>
                <a:latin typeface="Arial"/>
                <a:ea typeface="Arial"/>
                <a:cs typeface="Arial"/>
                <a:sym typeface="Arial"/>
              </a:rPr>
              <a:t>files contain atomic coordinates</a:t>
            </a:r>
            <a:endParaRPr/>
          </a:p>
          <a:p>
            <a:pPr indent="0" lvl="0" marL="0" rtl="0" algn="l">
              <a:spcBef>
                <a:spcPts val="0"/>
              </a:spcBef>
              <a:spcAft>
                <a:spcPts val="0"/>
              </a:spcAft>
              <a:buNone/>
            </a:pPr>
            <a:r>
              <a:rPr lang="en"/>
              <a:t>.PLY </a:t>
            </a:r>
            <a:r>
              <a:rPr lang="en" sz="1050">
                <a:solidFill>
                  <a:srgbClr val="4D5156"/>
                </a:solidFill>
                <a:highlight>
                  <a:srgbClr val="FFFFFF"/>
                </a:highlight>
                <a:latin typeface="Arial"/>
                <a:ea typeface="Arial"/>
                <a:cs typeface="Arial"/>
                <a:sym typeface="Arial"/>
              </a:rPr>
              <a:t>is a computer file format known as the Polygon File Format to store 3D data.</a:t>
            </a:r>
            <a:endParaRPr/>
          </a:p>
          <a:p>
            <a:pPr indent="0" lvl="0" marL="0" rtl="0" algn="l">
              <a:spcBef>
                <a:spcPts val="0"/>
              </a:spcBef>
              <a:spcAft>
                <a:spcPts val="0"/>
              </a:spcAft>
              <a:buNone/>
            </a:pPr>
            <a:r>
              <a:rPr lang="en"/>
              <a:t>.LAS </a:t>
            </a:r>
            <a:r>
              <a:rPr lang="en" sz="1200">
                <a:solidFill>
                  <a:srgbClr val="202124"/>
                </a:solidFill>
                <a:highlight>
                  <a:srgbClr val="FFFFFF"/>
                </a:highlight>
                <a:latin typeface="Arial"/>
                <a:ea typeface="Arial"/>
                <a:cs typeface="Arial"/>
                <a:sym typeface="Arial"/>
              </a:rPr>
              <a:t>is a file format for the interchange of 3-dimensional point cloud data.</a:t>
            </a:r>
            <a:endParaRPr sz="1050">
              <a:solidFill>
                <a:srgbClr val="4D5156"/>
              </a:solidFill>
              <a:highlight>
                <a:srgbClr val="FFFFFF"/>
              </a:highlight>
              <a:latin typeface="Arial"/>
              <a:ea typeface="Arial"/>
              <a:cs typeface="Arial"/>
              <a:sym typeface="Arial"/>
            </a:endParaRPr>
          </a:p>
          <a:p>
            <a:pPr indent="0" lvl="0" marL="0" rtl="0" algn="l">
              <a:spcBef>
                <a:spcPts val="0"/>
              </a:spcBef>
              <a:spcAft>
                <a:spcPts val="0"/>
              </a:spcAft>
              <a:buNone/>
            </a:pPr>
            <a:r>
              <a:rPr lang="en" sz="1200">
                <a:solidFill>
                  <a:srgbClr val="202124"/>
                </a:solidFill>
                <a:highlight>
                  <a:srgbClr val="FFFFFF"/>
                </a:highlight>
                <a:latin typeface="Arial"/>
                <a:ea typeface="Arial"/>
                <a:cs typeface="Arial"/>
                <a:sym typeface="Arial"/>
              </a:rPr>
              <a:t>.</a:t>
            </a:r>
            <a:r>
              <a:rPr lang="en"/>
              <a:t>OFF</a:t>
            </a:r>
            <a:r>
              <a:rPr lang="en" sz="1200">
                <a:solidFill>
                  <a:srgbClr val="202124"/>
                </a:solidFill>
                <a:highlight>
                  <a:srgbClr val="FFFFFF"/>
                </a:highlight>
                <a:latin typeface="Arial"/>
                <a:ea typeface="Arial"/>
                <a:cs typeface="Arial"/>
                <a:sym typeface="Arial"/>
              </a:rPr>
              <a:t> (Object File Format) is a geometry definition file format containing the description of the composing polygons of a geometric object</a:t>
            </a:r>
            <a:endParaRPr sz="1200">
              <a:solidFill>
                <a:srgbClr val="202124"/>
              </a:solidFill>
              <a:highlight>
                <a:srgbClr val="FFFFFF"/>
              </a:highlight>
              <a:latin typeface="Arial"/>
              <a:ea typeface="Arial"/>
              <a:cs typeface="Arial"/>
              <a:sym typeface="Arial"/>
            </a:endParaRPr>
          </a:p>
          <a:p>
            <a:pPr indent="0" lvl="0" marL="0" rtl="0" algn="l">
              <a:spcBef>
                <a:spcPts val="0"/>
              </a:spcBef>
              <a:spcAft>
                <a:spcPts val="0"/>
              </a:spcAft>
              <a:buNone/>
            </a:pPr>
            <a:r>
              <a:rPr lang="en"/>
              <a:t>.PTS  </a:t>
            </a:r>
            <a:r>
              <a:rPr lang="en" sz="1050">
                <a:solidFill>
                  <a:srgbClr val="4D5156"/>
                </a:solidFill>
                <a:highlight>
                  <a:schemeClr val="lt1"/>
                </a:highlight>
                <a:latin typeface="Arial"/>
                <a:ea typeface="Arial"/>
                <a:cs typeface="Arial"/>
                <a:sym typeface="Arial"/>
              </a:rPr>
              <a:t>file is a plain text file that stores point data, typically collected using a LIDAR scanner</a:t>
            </a:r>
            <a:endParaRPr sz="1200">
              <a:solidFill>
                <a:srgbClr val="202124"/>
              </a:solidFill>
              <a:highlight>
                <a:srgbClr val="FFFFFF"/>
              </a:highlight>
              <a:latin typeface="Arial"/>
              <a:ea typeface="Arial"/>
              <a:cs typeface="Arial"/>
              <a:sym typeface="Arial"/>
            </a:endParaRPr>
          </a:p>
          <a:p>
            <a:pPr indent="0" lvl="0" marL="0" rtl="0" algn="l">
              <a:spcBef>
                <a:spcPts val="0"/>
              </a:spcBef>
              <a:spcAft>
                <a:spcPts val="0"/>
              </a:spcAft>
              <a:buNone/>
            </a:pPr>
            <a:r>
              <a:rPr lang="en" sz="1200">
                <a:solidFill>
                  <a:srgbClr val="202124"/>
                </a:solidFill>
                <a:highlight>
                  <a:srgbClr val="FFFFFF"/>
                </a:highlight>
                <a:latin typeface="Arial"/>
                <a:ea typeface="Arial"/>
                <a:cs typeface="Arial"/>
                <a:sym typeface="Arial"/>
              </a:rPr>
              <a:t>.</a:t>
            </a:r>
            <a:r>
              <a:rPr lang="en"/>
              <a:t>GLTF</a:t>
            </a:r>
            <a:r>
              <a:rPr lang="en" sz="1200">
                <a:solidFill>
                  <a:srgbClr val="202124"/>
                </a:solidFill>
                <a:highlight>
                  <a:srgbClr val="FFFFFF"/>
                </a:highlight>
                <a:latin typeface="Arial"/>
                <a:ea typeface="Arial"/>
                <a:cs typeface="Arial"/>
                <a:sym typeface="Arial"/>
              </a:rPr>
              <a:t> (Graphics Language Transmission Format)</a:t>
            </a:r>
            <a:endParaRPr sz="1200">
              <a:solidFill>
                <a:srgbClr val="202124"/>
              </a:solidFill>
              <a:highlight>
                <a:srgbClr val="FFFFFF"/>
              </a:highlight>
              <a:latin typeface="Arial"/>
              <a:ea typeface="Arial"/>
              <a:cs typeface="Arial"/>
              <a:sym typeface="Arial"/>
            </a:endParaRPr>
          </a:p>
          <a:p>
            <a:pPr indent="0" lvl="0" marL="0" rtl="0" algn="l">
              <a:spcBef>
                <a:spcPts val="0"/>
              </a:spcBef>
              <a:spcAft>
                <a:spcPts val="0"/>
              </a:spcAft>
              <a:buNone/>
            </a:pPr>
            <a:r>
              <a:rPr lang="en" sz="1200">
                <a:solidFill>
                  <a:srgbClr val="202124"/>
                </a:solidFill>
                <a:highlight>
                  <a:srgbClr val="FFFFFF"/>
                </a:highlight>
                <a:latin typeface="Arial"/>
                <a:ea typeface="Arial"/>
                <a:cs typeface="Arial"/>
                <a:sym typeface="Arial"/>
              </a:rPr>
              <a:t>.</a:t>
            </a:r>
            <a:r>
              <a:rPr lang="en"/>
              <a:t>GLB</a:t>
            </a:r>
            <a:r>
              <a:rPr lang="en" sz="1200">
                <a:solidFill>
                  <a:srgbClr val="202124"/>
                </a:solidFill>
                <a:highlight>
                  <a:srgbClr val="FFFFFF"/>
                </a:highlight>
                <a:latin typeface="Arial"/>
                <a:ea typeface="Arial"/>
                <a:cs typeface="Arial"/>
                <a:sym typeface="Arial"/>
              </a:rPr>
              <a:t> (Graphic Language Transmission Format Binary) GLTF Binary format.</a:t>
            </a:r>
            <a:endParaRPr sz="1200">
              <a:solidFill>
                <a:srgbClr val="202124"/>
              </a:solidFill>
              <a:highlight>
                <a:srgbClr val="FFFFFF"/>
              </a:highlight>
              <a:latin typeface="Arial"/>
              <a:ea typeface="Arial"/>
              <a:cs typeface="Arial"/>
              <a:sym typeface="Arial"/>
            </a:endParaRPr>
          </a:p>
          <a:p>
            <a:pPr indent="0" lvl="0" marL="0" rtl="0" algn="l">
              <a:spcBef>
                <a:spcPts val="0"/>
              </a:spcBef>
              <a:spcAft>
                <a:spcPts val="0"/>
              </a:spcAft>
              <a:buNone/>
            </a:pPr>
            <a:r>
              <a:t/>
            </a:r>
            <a:endParaRPr sz="1200">
              <a:solidFill>
                <a:srgbClr val="202124"/>
              </a:solidFill>
              <a:highlight>
                <a:srgbClr val="FFFFFF"/>
              </a:highlight>
              <a:latin typeface="Arial"/>
              <a:ea typeface="Arial"/>
              <a:cs typeface="Arial"/>
              <a:sym typeface="Arial"/>
            </a:endParaRPr>
          </a:p>
        </p:txBody>
      </p:sp>
      <p:sp>
        <p:nvSpPr>
          <p:cNvPr id="102" name="Google Shape;102;p18"/>
          <p:cNvSpPr txBox="1"/>
          <p:nvPr>
            <p:ph type="title"/>
          </p:nvPr>
        </p:nvSpPr>
        <p:spPr>
          <a:xfrm>
            <a:off x="472350" y="1981150"/>
            <a:ext cx="7599000" cy="6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3D Raw Data formats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472350" y="1942400"/>
            <a:ext cx="3673200" cy="1126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600">
                <a:solidFill>
                  <a:srgbClr val="434343"/>
                </a:solidFill>
                <a:latin typeface="Lato"/>
                <a:ea typeface="Lato"/>
                <a:cs typeface="Lato"/>
                <a:sym typeface="Lato"/>
              </a:rPr>
              <a:t>Deep Learning on Point Cloud</a:t>
            </a:r>
            <a:endParaRPr sz="2000"/>
          </a:p>
        </p:txBody>
      </p:sp>
      <p:sp>
        <p:nvSpPr>
          <p:cNvPr id="108" name="Google Shape;108;p19"/>
          <p:cNvSpPr txBox="1"/>
          <p:nvPr>
            <p:ph idx="1" type="body"/>
          </p:nvPr>
        </p:nvSpPr>
        <p:spPr>
          <a:xfrm>
            <a:off x="4145500" y="724075"/>
            <a:ext cx="4631100" cy="36951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Point clouds are unordered. Algorithm has to be </a:t>
            </a:r>
            <a:r>
              <a:rPr b="1" lang="en" sz="1500">
                <a:solidFill>
                  <a:srgbClr val="292929"/>
                </a:solidFill>
                <a:highlight>
                  <a:srgbClr val="FFFFFF"/>
                </a:highlight>
                <a:latin typeface="Georgia"/>
                <a:ea typeface="Georgia"/>
                <a:cs typeface="Georgia"/>
                <a:sym typeface="Georgia"/>
              </a:rPr>
              <a:t>invariant to permutations</a:t>
            </a:r>
            <a:r>
              <a:rPr lang="en" sz="1500">
                <a:solidFill>
                  <a:srgbClr val="292929"/>
                </a:solidFill>
                <a:highlight>
                  <a:srgbClr val="FFFFFF"/>
                </a:highlight>
                <a:latin typeface="Georgia"/>
                <a:ea typeface="Georgia"/>
                <a:cs typeface="Georgia"/>
                <a:sym typeface="Georgia"/>
              </a:rPr>
              <a:t> of the input set.</a:t>
            </a:r>
            <a:endParaRPr sz="15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Network should capture interactions among points.</a:t>
            </a:r>
            <a:endParaRPr sz="1500">
              <a:solidFill>
                <a:srgbClr val="292929"/>
              </a:solidFill>
              <a:highlight>
                <a:srgbClr val="FFFFFF"/>
              </a:highlight>
              <a:latin typeface="Georgia"/>
              <a:ea typeface="Georgia"/>
              <a:cs typeface="Georgia"/>
              <a:sym typeface="Georgia"/>
            </a:endParaRPr>
          </a:p>
          <a:p>
            <a:pPr indent="-323850" lvl="0" marL="457200" marR="0" rtl="0" algn="l">
              <a:lnSpc>
                <a:spcPct val="115000"/>
              </a:lnSpc>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Network must be invariant to rigid transformations (eg. different angles of an object or terrain).</a:t>
            </a:r>
            <a:endParaRPr sz="1500">
              <a:solidFill>
                <a:srgbClr val="292929"/>
              </a:solidFill>
              <a:highlight>
                <a:srgbClr val="FFFFFF"/>
              </a:highlight>
              <a:latin typeface="Georgia"/>
              <a:ea typeface="Georgia"/>
              <a:cs typeface="Georgia"/>
              <a:sym typeface="Georgia"/>
            </a:endParaRPr>
          </a:p>
        </p:txBody>
      </p:sp>
      <p:pic>
        <p:nvPicPr>
          <p:cNvPr id="109" name="Google Shape;109;p19"/>
          <p:cNvPicPr preferRelativeResize="0"/>
          <p:nvPr/>
        </p:nvPicPr>
        <p:blipFill>
          <a:blip r:embed="rId3">
            <a:alphaModFix/>
          </a:blip>
          <a:stretch>
            <a:fillRect/>
          </a:stretch>
        </p:blipFill>
        <p:spPr>
          <a:xfrm>
            <a:off x="1328625" y="2628475"/>
            <a:ext cx="1960644" cy="16763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472346" y="2020050"/>
            <a:ext cx="3534900" cy="12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PointNet ?</a:t>
            </a:r>
            <a:endParaRPr/>
          </a:p>
        </p:txBody>
      </p:sp>
      <p:sp>
        <p:nvSpPr>
          <p:cNvPr id="115" name="Google Shape;115;p20"/>
          <p:cNvSpPr txBox="1"/>
          <p:nvPr>
            <p:ph idx="1" type="body"/>
          </p:nvPr>
        </p:nvSpPr>
        <p:spPr>
          <a:xfrm>
            <a:off x="4145500" y="724075"/>
            <a:ext cx="4631100" cy="428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PointNet provides a </a:t>
            </a:r>
            <a:r>
              <a:rPr b="1" lang="en"/>
              <a:t>unified architecture</a:t>
            </a:r>
            <a:r>
              <a:rPr lang="en"/>
              <a:t> for applications ranging from object classification, part segmentation, to scene semantic parsing. </a:t>
            </a:r>
            <a:endParaRPr/>
          </a:p>
          <a:p>
            <a:pPr indent="0" lvl="0" marL="0" rtl="0" algn="l">
              <a:spcBef>
                <a:spcPts val="1600"/>
              </a:spcBef>
              <a:spcAft>
                <a:spcPts val="0"/>
              </a:spcAft>
              <a:buNone/>
            </a:pPr>
            <a:r>
              <a:rPr lang="en"/>
              <a:t>It directly takes point clouds as input and outputs either class labels for the entire input or per point segment/part labels for each point of the input.</a:t>
            </a:r>
            <a:endParaRPr/>
          </a:p>
          <a:p>
            <a:pPr indent="0" lvl="0" marL="0" rtl="0" algn="l">
              <a:spcBef>
                <a:spcPts val="1600"/>
              </a:spcBef>
              <a:spcAft>
                <a:spcPts val="0"/>
              </a:spcAft>
              <a:buNone/>
            </a:pPr>
            <a:r>
              <a:rPr lang="en" u="sng">
                <a:solidFill>
                  <a:schemeClr val="hlink"/>
                </a:solidFill>
                <a:hlinkClick r:id="rId3"/>
              </a:rPr>
              <a:t>https://arxiv.org/abs/1612.00593</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16" name="Google Shape;116;p20"/>
          <p:cNvPicPr preferRelativeResize="0"/>
          <p:nvPr/>
        </p:nvPicPr>
        <p:blipFill>
          <a:blip r:embed="rId4">
            <a:alphaModFix/>
          </a:blip>
          <a:stretch>
            <a:fillRect/>
          </a:stretch>
        </p:blipFill>
        <p:spPr>
          <a:xfrm>
            <a:off x="621550" y="2647401"/>
            <a:ext cx="3236499" cy="1356500"/>
          </a:xfrm>
          <a:prstGeom prst="rect">
            <a:avLst/>
          </a:prstGeom>
          <a:noFill/>
          <a:ln>
            <a:noFill/>
          </a:ln>
        </p:spPr>
      </p:pic>
      <p:pic>
        <p:nvPicPr>
          <p:cNvPr id="117" name="Google Shape;117;p20"/>
          <p:cNvPicPr preferRelativeResize="0"/>
          <p:nvPr/>
        </p:nvPicPr>
        <p:blipFill>
          <a:blip r:embed="rId5">
            <a:alphaModFix/>
          </a:blip>
          <a:stretch>
            <a:fillRect/>
          </a:stretch>
        </p:blipFill>
        <p:spPr>
          <a:xfrm>
            <a:off x="4145500" y="3585950"/>
            <a:ext cx="4424399" cy="1055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87900" y="380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PointNet Architecture</a:t>
            </a:r>
            <a:endParaRPr/>
          </a:p>
        </p:txBody>
      </p:sp>
      <p:sp>
        <p:nvSpPr>
          <p:cNvPr id="123" name="Google Shape;123;p21"/>
          <p:cNvSpPr txBox="1"/>
          <p:nvPr>
            <p:ph idx="1" type="body"/>
          </p:nvPr>
        </p:nvSpPr>
        <p:spPr>
          <a:xfrm>
            <a:off x="387900" y="1152475"/>
            <a:ext cx="68193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a:p>
        </p:txBody>
      </p:sp>
      <p:pic>
        <p:nvPicPr>
          <p:cNvPr id="124" name="Google Shape;124;p21"/>
          <p:cNvPicPr preferRelativeResize="0"/>
          <p:nvPr/>
        </p:nvPicPr>
        <p:blipFill>
          <a:blip r:embed="rId3">
            <a:alphaModFix/>
          </a:blip>
          <a:stretch>
            <a:fillRect/>
          </a:stretch>
        </p:blipFill>
        <p:spPr>
          <a:xfrm>
            <a:off x="387900" y="1152475"/>
            <a:ext cx="8249774" cy="3071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arento Light">
  <a:themeElements>
    <a:clrScheme name="Simple Light">
      <a:dk1>
        <a:srgbClr val="191919"/>
      </a:dk1>
      <a:lt1>
        <a:srgbClr val="FFFFFF"/>
      </a:lt1>
      <a:dk2>
        <a:srgbClr val="595959"/>
      </a:dk2>
      <a:lt2>
        <a:srgbClr val="EEEEEE"/>
      </a:lt2>
      <a:accent1>
        <a:srgbClr val="1E8F8E"/>
      </a:accent1>
      <a:accent2>
        <a:srgbClr val="16283C"/>
      </a:accent2>
      <a:accent3>
        <a:srgbClr val="78909C"/>
      </a:accent3>
      <a:accent4>
        <a:srgbClr val="EF5252"/>
      </a:accent4>
      <a:accent5>
        <a:srgbClr val="99ECDD"/>
      </a:accent5>
      <a:accent6>
        <a:srgbClr val="FFE386"/>
      </a:accent6>
      <a:hlink>
        <a:srgbClr val="1E8F8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